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88" r:id="rId1"/>
  </p:sldMasterIdLst>
  <p:sldIdLst>
    <p:sldId id="256" r:id="rId2"/>
    <p:sldId id="257" r:id="rId3"/>
    <p:sldId id="258" r:id="rId4"/>
    <p:sldId id="259" r:id="rId5"/>
    <p:sldId id="301" r:id="rId6"/>
    <p:sldId id="260" r:id="rId7"/>
    <p:sldId id="261" r:id="rId8"/>
    <p:sldId id="293" r:id="rId9"/>
    <p:sldId id="294" r:id="rId10"/>
    <p:sldId id="298" r:id="rId11"/>
    <p:sldId id="262" r:id="rId12"/>
    <p:sldId id="263" r:id="rId13"/>
    <p:sldId id="297" r:id="rId14"/>
    <p:sldId id="265" r:id="rId15"/>
    <p:sldId id="266" r:id="rId16"/>
    <p:sldId id="267" r:id="rId17"/>
    <p:sldId id="296" r:id="rId18"/>
    <p:sldId id="299" r:id="rId19"/>
    <p:sldId id="295" r:id="rId20"/>
    <p:sldId id="271" r:id="rId21"/>
    <p:sldId id="300" r:id="rId22"/>
    <p:sldId id="302" r:id="rId23"/>
    <p:sldId id="273" r:id="rId24"/>
    <p:sldId id="274"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91" r:id="rId38"/>
    <p:sldId id="28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15C3DD-7DA4-4485-A73E-F97A3EB19E60}" v="8" dt="2024-02-19T06:12:26.1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94666"/>
  </p:normalViewPr>
  <p:slideViewPr>
    <p:cSldViewPr snapToGrid="0">
      <p:cViewPr>
        <p:scale>
          <a:sx n="106" d="100"/>
          <a:sy n="106" d="100"/>
        </p:scale>
        <p:origin x="896"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1EE053-BF22-48FC-9C90-87411CC9FE34}"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14675595-8CE8-46CC-8AB6-2372D304F43A}">
      <dgm:prSet/>
      <dgm:spPr/>
      <dgm:t>
        <a:bodyPr/>
        <a:lstStyle/>
        <a:p>
          <a:pPr algn="just"/>
          <a:r>
            <a:rPr lang="en-US" dirty="0">
              <a:latin typeface="Times New Roman" panose="02020603050405020304" pitchFamily="18" charset="0"/>
              <a:cs typeface="Times New Roman" panose="02020603050405020304" pitchFamily="18" charset="0"/>
            </a:rPr>
            <a:t>Logistic Regression is also a common method for predicting binary outcomes like Death events. It's easy to understand and doesn't require a lot of computing power, making it good for datasets with a moderate number of features.</a:t>
          </a:r>
        </a:p>
      </dgm:t>
    </dgm:pt>
    <dgm:pt modelId="{DFABBCED-F09E-4D4C-AB4A-6A630D499565}" type="parTrans" cxnId="{D7C381E2-9C5C-4BEF-9600-6A23375F0D3C}">
      <dgm:prSet/>
      <dgm:spPr/>
      <dgm:t>
        <a:bodyPr/>
        <a:lstStyle/>
        <a:p>
          <a:endParaRPr lang="en-US"/>
        </a:p>
      </dgm:t>
    </dgm:pt>
    <dgm:pt modelId="{E5CDC27C-ACB9-4264-99A1-94FD051C5CCF}" type="sibTrans" cxnId="{D7C381E2-9C5C-4BEF-9600-6A23375F0D3C}">
      <dgm:prSet/>
      <dgm:spPr/>
      <dgm:t>
        <a:bodyPr/>
        <a:lstStyle/>
        <a:p>
          <a:endParaRPr lang="en-US"/>
        </a:p>
      </dgm:t>
    </dgm:pt>
    <dgm:pt modelId="{140E35EE-B99A-431C-8218-B97684CD18F7}">
      <dgm:prSet/>
      <dgm:spPr/>
      <dgm:t>
        <a:bodyPr/>
        <a:lstStyle/>
        <a:p>
          <a:pPr algn="just"/>
          <a:r>
            <a:rPr lang="en-US" b="0" i="0" dirty="0">
              <a:latin typeface="Times New Roman" panose="02020603050405020304" pitchFamily="18" charset="0"/>
              <a:cs typeface="Times New Roman" panose="02020603050405020304" pitchFamily="18" charset="0"/>
            </a:rPr>
            <a:t>Neural Networks: These are advanced models that can find intricate patterns in data, which might lead to very accurate predictions. But they need lots of data and computing power to train and optimize effectively.</a:t>
          </a:r>
          <a:endParaRPr lang="en-US" dirty="0">
            <a:latin typeface="Times New Roman" panose="02020603050405020304" pitchFamily="18" charset="0"/>
            <a:cs typeface="Times New Roman" panose="02020603050405020304" pitchFamily="18" charset="0"/>
          </a:endParaRPr>
        </a:p>
      </dgm:t>
    </dgm:pt>
    <dgm:pt modelId="{E8764783-4228-4C9F-BFF6-7FAB932C9145}" type="parTrans" cxnId="{A5B8087D-7B3C-4156-B116-0B891FF59AD0}">
      <dgm:prSet/>
      <dgm:spPr/>
      <dgm:t>
        <a:bodyPr/>
        <a:lstStyle/>
        <a:p>
          <a:endParaRPr lang="en-US"/>
        </a:p>
      </dgm:t>
    </dgm:pt>
    <dgm:pt modelId="{10DABDD0-49DE-4351-900E-AA2802D07270}" type="sibTrans" cxnId="{A5B8087D-7B3C-4156-B116-0B891FF59AD0}">
      <dgm:prSet/>
      <dgm:spPr/>
      <dgm:t>
        <a:bodyPr/>
        <a:lstStyle/>
        <a:p>
          <a:endParaRPr lang="en-US"/>
        </a:p>
      </dgm:t>
    </dgm:pt>
    <dgm:pt modelId="{5081DB23-C896-42A8-9F13-4AE71DA152C0}">
      <dgm:prSet/>
      <dgm:spPr/>
      <dgm:t>
        <a:bodyPr/>
        <a:lstStyle/>
        <a:p>
          <a:pPr algn="just"/>
          <a:r>
            <a:rPr lang="en-US" b="0" i="0" dirty="0">
              <a:latin typeface="Times New Roman" panose="02020603050405020304" pitchFamily="18" charset="0"/>
              <a:cs typeface="Times New Roman" panose="02020603050405020304" pitchFamily="18" charset="0"/>
            </a:rPr>
            <a:t>Random Forest: It's a technique that combines many decision trees to make predictions. It's good at handling complicated relationships between factors in the data. Unlike SVM, it's quite stable and doesn't easily get too caught up in the specifics of the data, but it might not give results that are easy to understand.</a:t>
          </a:r>
          <a:endParaRPr lang="en-US" dirty="0">
            <a:latin typeface="Times New Roman" panose="02020603050405020304" pitchFamily="18" charset="0"/>
            <a:cs typeface="Times New Roman" panose="02020603050405020304" pitchFamily="18" charset="0"/>
          </a:endParaRPr>
        </a:p>
      </dgm:t>
    </dgm:pt>
    <dgm:pt modelId="{2CB61CD4-8BB9-4526-A496-998BAB877CAD}" type="parTrans" cxnId="{790954F7-39FB-4F04-B846-C68F3B30AFC3}">
      <dgm:prSet/>
      <dgm:spPr/>
      <dgm:t>
        <a:bodyPr/>
        <a:lstStyle/>
        <a:p>
          <a:endParaRPr lang="en-US"/>
        </a:p>
      </dgm:t>
    </dgm:pt>
    <dgm:pt modelId="{B97A82CC-5AD9-4EEF-9F36-31E2F7206639}" type="sibTrans" cxnId="{790954F7-39FB-4F04-B846-C68F3B30AFC3}">
      <dgm:prSet/>
      <dgm:spPr/>
      <dgm:t>
        <a:bodyPr/>
        <a:lstStyle/>
        <a:p>
          <a:endParaRPr lang="en-US"/>
        </a:p>
      </dgm:t>
    </dgm:pt>
    <dgm:pt modelId="{02C6505A-F3A3-3940-91A0-EACA74DC4A1F}" type="pres">
      <dgm:prSet presAssocID="{FF1EE053-BF22-48FC-9C90-87411CC9FE34}" presName="linear" presStyleCnt="0">
        <dgm:presLayoutVars>
          <dgm:animLvl val="lvl"/>
          <dgm:resizeHandles val="exact"/>
        </dgm:presLayoutVars>
      </dgm:prSet>
      <dgm:spPr/>
    </dgm:pt>
    <dgm:pt modelId="{C8AA9864-1201-5141-BEDF-12F4A8C24206}" type="pres">
      <dgm:prSet presAssocID="{14675595-8CE8-46CC-8AB6-2372D304F43A}" presName="parentText" presStyleLbl="node1" presStyleIdx="0" presStyleCnt="3">
        <dgm:presLayoutVars>
          <dgm:chMax val="0"/>
          <dgm:bulletEnabled val="1"/>
        </dgm:presLayoutVars>
      </dgm:prSet>
      <dgm:spPr/>
    </dgm:pt>
    <dgm:pt modelId="{B877EBF8-7805-9644-91EF-1378D6BC7D99}" type="pres">
      <dgm:prSet presAssocID="{E5CDC27C-ACB9-4264-99A1-94FD051C5CCF}" presName="spacer" presStyleCnt="0"/>
      <dgm:spPr/>
    </dgm:pt>
    <dgm:pt modelId="{13DEE3FC-72CF-9B4D-A7ED-B28BF64D9B92}" type="pres">
      <dgm:prSet presAssocID="{140E35EE-B99A-431C-8218-B97684CD18F7}" presName="parentText" presStyleLbl="node1" presStyleIdx="1" presStyleCnt="3">
        <dgm:presLayoutVars>
          <dgm:chMax val="0"/>
          <dgm:bulletEnabled val="1"/>
        </dgm:presLayoutVars>
      </dgm:prSet>
      <dgm:spPr/>
    </dgm:pt>
    <dgm:pt modelId="{53F4FECF-1C15-2043-BCC7-E129EBF143BF}" type="pres">
      <dgm:prSet presAssocID="{10DABDD0-49DE-4351-900E-AA2802D07270}" presName="spacer" presStyleCnt="0"/>
      <dgm:spPr/>
    </dgm:pt>
    <dgm:pt modelId="{B2B73B5E-75A0-D04A-BB81-9832301AC26F}" type="pres">
      <dgm:prSet presAssocID="{5081DB23-C896-42A8-9F13-4AE71DA152C0}" presName="parentText" presStyleLbl="node1" presStyleIdx="2" presStyleCnt="3">
        <dgm:presLayoutVars>
          <dgm:chMax val="0"/>
          <dgm:bulletEnabled val="1"/>
        </dgm:presLayoutVars>
      </dgm:prSet>
      <dgm:spPr/>
    </dgm:pt>
  </dgm:ptLst>
  <dgm:cxnLst>
    <dgm:cxn modelId="{65B80733-28A0-A84C-8E14-9838A376F3D0}" type="presOf" srcId="{14675595-8CE8-46CC-8AB6-2372D304F43A}" destId="{C8AA9864-1201-5141-BEDF-12F4A8C24206}" srcOrd="0" destOrd="0" presId="urn:microsoft.com/office/officeart/2005/8/layout/vList2"/>
    <dgm:cxn modelId="{0184B06F-DFCE-4E44-B674-26F465D874E4}" type="presOf" srcId="{5081DB23-C896-42A8-9F13-4AE71DA152C0}" destId="{B2B73B5E-75A0-D04A-BB81-9832301AC26F}" srcOrd="0" destOrd="0" presId="urn:microsoft.com/office/officeart/2005/8/layout/vList2"/>
    <dgm:cxn modelId="{EBED2D74-19C8-4B42-8C03-E109E1055FAD}" type="presOf" srcId="{140E35EE-B99A-431C-8218-B97684CD18F7}" destId="{13DEE3FC-72CF-9B4D-A7ED-B28BF64D9B92}" srcOrd="0" destOrd="0" presId="urn:microsoft.com/office/officeart/2005/8/layout/vList2"/>
    <dgm:cxn modelId="{A5B8087D-7B3C-4156-B116-0B891FF59AD0}" srcId="{FF1EE053-BF22-48FC-9C90-87411CC9FE34}" destId="{140E35EE-B99A-431C-8218-B97684CD18F7}" srcOrd="1" destOrd="0" parTransId="{E8764783-4228-4C9F-BFF6-7FAB932C9145}" sibTransId="{10DABDD0-49DE-4351-900E-AA2802D07270}"/>
    <dgm:cxn modelId="{F6D089BA-F594-9644-8A69-8CD25D06FD54}" type="presOf" srcId="{FF1EE053-BF22-48FC-9C90-87411CC9FE34}" destId="{02C6505A-F3A3-3940-91A0-EACA74DC4A1F}" srcOrd="0" destOrd="0" presId="urn:microsoft.com/office/officeart/2005/8/layout/vList2"/>
    <dgm:cxn modelId="{D7C381E2-9C5C-4BEF-9600-6A23375F0D3C}" srcId="{FF1EE053-BF22-48FC-9C90-87411CC9FE34}" destId="{14675595-8CE8-46CC-8AB6-2372D304F43A}" srcOrd="0" destOrd="0" parTransId="{DFABBCED-F09E-4D4C-AB4A-6A630D499565}" sibTransId="{E5CDC27C-ACB9-4264-99A1-94FD051C5CCF}"/>
    <dgm:cxn modelId="{790954F7-39FB-4F04-B846-C68F3B30AFC3}" srcId="{FF1EE053-BF22-48FC-9C90-87411CC9FE34}" destId="{5081DB23-C896-42A8-9F13-4AE71DA152C0}" srcOrd="2" destOrd="0" parTransId="{2CB61CD4-8BB9-4526-A496-998BAB877CAD}" sibTransId="{B97A82CC-5AD9-4EEF-9F36-31E2F7206639}"/>
    <dgm:cxn modelId="{0B2E8B97-0BEC-9848-B265-FB532C2DBB42}" type="presParOf" srcId="{02C6505A-F3A3-3940-91A0-EACA74DC4A1F}" destId="{C8AA9864-1201-5141-BEDF-12F4A8C24206}" srcOrd="0" destOrd="0" presId="urn:microsoft.com/office/officeart/2005/8/layout/vList2"/>
    <dgm:cxn modelId="{2CA1934D-C728-3049-B603-05CF726F25EC}" type="presParOf" srcId="{02C6505A-F3A3-3940-91A0-EACA74DC4A1F}" destId="{B877EBF8-7805-9644-91EF-1378D6BC7D99}" srcOrd="1" destOrd="0" presId="urn:microsoft.com/office/officeart/2005/8/layout/vList2"/>
    <dgm:cxn modelId="{40BC77BC-0054-1949-BE9A-F19D6AD33102}" type="presParOf" srcId="{02C6505A-F3A3-3940-91A0-EACA74DC4A1F}" destId="{13DEE3FC-72CF-9B4D-A7ED-B28BF64D9B92}" srcOrd="2" destOrd="0" presId="urn:microsoft.com/office/officeart/2005/8/layout/vList2"/>
    <dgm:cxn modelId="{350A31B0-E3A3-8643-89A9-808736B8E24E}" type="presParOf" srcId="{02C6505A-F3A3-3940-91A0-EACA74DC4A1F}" destId="{53F4FECF-1C15-2043-BCC7-E129EBF143BF}" srcOrd="3" destOrd="0" presId="urn:microsoft.com/office/officeart/2005/8/layout/vList2"/>
    <dgm:cxn modelId="{EDDA8F5C-7F34-1342-931E-1C953BF18631}" type="presParOf" srcId="{02C6505A-F3A3-3940-91A0-EACA74DC4A1F}" destId="{B2B73B5E-75A0-D04A-BB81-9832301AC26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AA9864-1201-5141-BEDF-12F4A8C24206}">
      <dsp:nvSpPr>
        <dsp:cNvPr id="0" name=""/>
        <dsp:cNvSpPr/>
      </dsp:nvSpPr>
      <dsp:spPr>
        <a:xfrm>
          <a:off x="0" y="396443"/>
          <a:ext cx="6666833" cy="151719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Logistic Regression is also a common method for predicting binary outcomes like Death events. It's easy to understand and doesn't require a lot of computing power, making it good for datasets with a moderate number of features.</a:t>
          </a:r>
        </a:p>
      </dsp:txBody>
      <dsp:txXfrm>
        <a:off x="74063" y="470506"/>
        <a:ext cx="6518707" cy="1369071"/>
      </dsp:txXfrm>
    </dsp:sp>
    <dsp:sp modelId="{13DEE3FC-72CF-9B4D-A7ED-B28BF64D9B92}">
      <dsp:nvSpPr>
        <dsp:cNvPr id="0" name=""/>
        <dsp:cNvSpPr/>
      </dsp:nvSpPr>
      <dsp:spPr>
        <a:xfrm>
          <a:off x="0" y="1968361"/>
          <a:ext cx="6666833" cy="1517197"/>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US" sz="1900" b="0" i="0" kern="1200" dirty="0">
              <a:latin typeface="Times New Roman" panose="02020603050405020304" pitchFamily="18" charset="0"/>
              <a:cs typeface="Times New Roman" panose="02020603050405020304" pitchFamily="18" charset="0"/>
            </a:rPr>
            <a:t>Neural Networks: These are advanced models that can find intricate patterns in data, which might lead to very accurate predictions. But they need lots of data and computing power to train and optimize effectively.</a:t>
          </a:r>
          <a:endParaRPr lang="en-US" sz="1900" kern="1200" dirty="0">
            <a:latin typeface="Times New Roman" panose="02020603050405020304" pitchFamily="18" charset="0"/>
            <a:cs typeface="Times New Roman" panose="02020603050405020304" pitchFamily="18" charset="0"/>
          </a:endParaRPr>
        </a:p>
      </dsp:txBody>
      <dsp:txXfrm>
        <a:off x="74063" y="2042424"/>
        <a:ext cx="6518707" cy="1369071"/>
      </dsp:txXfrm>
    </dsp:sp>
    <dsp:sp modelId="{B2B73B5E-75A0-D04A-BB81-9832301AC26F}">
      <dsp:nvSpPr>
        <dsp:cNvPr id="0" name=""/>
        <dsp:cNvSpPr/>
      </dsp:nvSpPr>
      <dsp:spPr>
        <a:xfrm>
          <a:off x="0" y="3540278"/>
          <a:ext cx="6666833" cy="1517197"/>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US" sz="1900" b="0" i="0" kern="1200" dirty="0">
              <a:latin typeface="Times New Roman" panose="02020603050405020304" pitchFamily="18" charset="0"/>
              <a:cs typeface="Times New Roman" panose="02020603050405020304" pitchFamily="18" charset="0"/>
            </a:rPr>
            <a:t>Random Forest: It's a technique that combines many decision trees to make predictions. It's good at handling complicated relationships between factors in the data. Unlike SVM, it's quite stable and doesn't easily get too caught up in the specifics of the data, but it might not give results that are easy to understand.</a:t>
          </a:r>
          <a:endParaRPr lang="en-US" sz="1900" kern="1200" dirty="0">
            <a:latin typeface="Times New Roman" panose="02020603050405020304" pitchFamily="18" charset="0"/>
            <a:cs typeface="Times New Roman" panose="02020603050405020304" pitchFamily="18" charset="0"/>
          </a:endParaRPr>
        </a:p>
      </dsp:txBody>
      <dsp:txXfrm>
        <a:off x="74063" y="3614341"/>
        <a:ext cx="6518707" cy="136907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0DE4E-AC6D-2BC4-02E4-EF4434098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1C5570-F97E-9EE4-CF8B-782ECEA86D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810224-64A9-B72F-6B9E-545AE76A06C5}"/>
              </a:ext>
            </a:extLst>
          </p:cNvPr>
          <p:cNvSpPr>
            <a:spLocks noGrp="1"/>
          </p:cNvSpPr>
          <p:nvPr>
            <p:ph type="dt" sz="half" idx="10"/>
          </p:nvPr>
        </p:nvSpPr>
        <p:spPr/>
        <p:txBody>
          <a:bodyPr/>
          <a:lstStyle/>
          <a:p>
            <a:fld id="{855AC276-DAE1-B84A-9D62-34C62805B4A2}" type="datetimeFigureOut">
              <a:rPr lang="en-US" smtClean="0"/>
              <a:t>2/19/24</a:t>
            </a:fld>
            <a:endParaRPr lang="en-US"/>
          </a:p>
        </p:txBody>
      </p:sp>
      <p:sp>
        <p:nvSpPr>
          <p:cNvPr id="5" name="Footer Placeholder 4">
            <a:extLst>
              <a:ext uri="{FF2B5EF4-FFF2-40B4-BE49-F238E27FC236}">
                <a16:creationId xmlns:a16="http://schemas.microsoft.com/office/drawing/2014/main" id="{A02DFF28-76AE-3816-9957-89952C0B69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2622AA-A2DB-C7A0-348D-CFE1CD4E2D10}"/>
              </a:ext>
            </a:extLst>
          </p:cNvPr>
          <p:cNvSpPr>
            <a:spLocks noGrp="1"/>
          </p:cNvSpPr>
          <p:nvPr>
            <p:ph type="sldNum" sz="quarter" idx="12"/>
          </p:nvPr>
        </p:nvSpPr>
        <p:spPr/>
        <p:txBody>
          <a:bodyPr/>
          <a:lstStyle/>
          <a:p>
            <a:fld id="{13C6956B-7B03-4744-A949-F2148AD636C0}" type="slidenum">
              <a:rPr lang="en-US" smtClean="0"/>
              <a:t>‹#›</a:t>
            </a:fld>
            <a:endParaRPr lang="en-US"/>
          </a:p>
        </p:txBody>
      </p:sp>
    </p:spTree>
    <p:extLst>
      <p:ext uri="{BB962C8B-B14F-4D97-AF65-F5344CB8AC3E}">
        <p14:creationId xmlns:p14="http://schemas.microsoft.com/office/powerpoint/2010/main" val="2393986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FA590-84E6-3E60-B461-5F8CC03281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F6AC2C-7457-E332-93E3-DA242D2577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3C078D-9138-C904-DCDF-A0591DD1A688}"/>
              </a:ext>
            </a:extLst>
          </p:cNvPr>
          <p:cNvSpPr>
            <a:spLocks noGrp="1"/>
          </p:cNvSpPr>
          <p:nvPr>
            <p:ph type="dt" sz="half" idx="10"/>
          </p:nvPr>
        </p:nvSpPr>
        <p:spPr/>
        <p:txBody>
          <a:bodyPr/>
          <a:lstStyle/>
          <a:p>
            <a:fld id="{855AC276-DAE1-B84A-9D62-34C62805B4A2}" type="datetimeFigureOut">
              <a:rPr lang="en-US" smtClean="0"/>
              <a:t>2/19/24</a:t>
            </a:fld>
            <a:endParaRPr lang="en-US"/>
          </a:p>
        </p:txBody>
      </p:sp>
      <p:sp>
        <p:nvSpPr>
          <p:cNvPr id="5" name="Footer Placeholder 4">
            <a:extLst>
              <a:ext uri="{FF2B5EF4-FFF2-40B4-BE49-F238E27FC236}">
                <a16:creationId xmlns:a16="http://schemas.microsoft.com/office/drawing/2014/main" id="{71369761-2558-0258-E5A5-719FADA687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051106-CD88-220D-3E31-BA9CF8BF7568}"/>
              </a:ext>
            </a:extLst>
          </p:cNvPr>
          <p:cNvSpPr>
            <a:spLocks noGrp="1"/>
          </p:cNvSpPr>
          <p:nvPr>
            <p:ph type="sldNum" sz="quarter" idx="12"/>
          </p:nvPr>
        </p:nvSpPr>
        <p:spPr/>
        <p:txBody>
          <a:bodyPr/>
          <a:lstStyle/>
          <a:p>
            <a:fld id="{13C6956B-7B03-4744-A949-F2148AD636C0}" type="slidenum">
              <a:rPr lang="en-US" smtClean="0"/>
              <a:t>‹#›</a:t>
            </a:fld>
            <a:endParaRPr lang="en-US"/>
          </a:p>
        </p:txBody>
      </p:sp>
    </p:spTree>
    <p:extLst>
      <p:ext uri="{BB962C8B-B14F-4D97-AF65-F5344CB8AC3E}">
        <p14:creationId xmlns:p14="http://schemas.microsoft.com/office/powerpoint/2010/main" val="3823795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6855C5-0938-785A-FCFE-991CDD7C20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6C4485-FD3D-62E7-39D6-3816FB1F08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F47402-0C8E-3BBD-2C1A-94B407EF3F47}"/>
              </a:ext>
            </a:extLst>
          </p:cNvPr>
          <p:cNvSpPr>
            <a:spLocks noGrp="1"/>
          </p:cNvSpPr>
          <p:nvPr>
            <p:ph type="dt" sz="half" idx="10"/>
          </p:nvPr>
        </p:nvSpPr>
        <p:spPr/>
        <p:txBody>
          <a:bodyPr/>
          <a:lstStyle/>
          <a:p>
            <a:fld id="{855AC276-DAE1-B84A-9D62-34C62805B4A2}" type="datetimeFigureOut">
              <a:rPr lang="en-US" smtClean="0"/>
              <a:t>2/19/24</a:t>
            </a:fld>
            <a:endParaRPr lang="en-US"/>
          </a:p>
        </p:txBody>
      </p:sp>
      <p:sp>
        <p:nvSpPr>
          <p:cNvPr id="5" name="Footer Placeholder 4">
            <a:extLst>
              <a:ext uri="{FF2B5EF4-FFF2-40B4-BE49-F238E27FC236}">
                <a16:creationId xmlns:a16="http://schemas.microsoft.com/office/drawing/2014/main" id="{EC45AA47-4028-DD4E-8E57-498E96803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5BC636-5956-2F04-446C-655D74B985BA}"/>
              </a:ext>
            </a:extLst>
          </p:cNvPr>
          <p:cNvSpPr>
            <a:spLocks noGrp="1"/>
          </p:cNvSpPr>
          <p:nvPr>
            <p:ph type="sldNum" sz="quarter" idx="12"/>
          </p:nvPr>
        </p:nvSpPr>
        <p:spPr/>
        <p:txBody>
          <a:bodyPr/>
          <a:lstStyle/>
          <a:p>
            <a:fld id="{13C6956B-7B03-4744-A949-F2148AD636C0}" type="slidenum">
              <a:rPr lang="en-US" smtClean="0"/>
              <a:t>‹#›</a:t>
            </a:fld>
            <a:endParaRPr lang="en-US"/>
          </a:p>
        </p:txBody>
      </p:sp>
    </p:spTree>
    <p:extLst>
      <p:ext uri="{BB962C8B-B14F-4D97-AF65-F5344CB8AC3E}">
        <p14:creationId xmlns:p14="http://schemas.microsoft.com/office/powerpoint/2010/main" val="2963150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75322-8F15-96D4-C191-1A27D33032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445434-CB7C-78FB-355A-9B9D523BCE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B5769F-A4C1-CB51-C4C3-45D4F77D1138}"/>
              </a:ext>
            </a:extLst>
          </p:cNvPr>
          <p:cNvSpPr>
            <a:spLocks noGrp="1"/>
          </p:cNvSpPr>
          <p:nvPr>
            <p:ph type="dt" sz="half" idx="10"/>
          </p:nvPr>
        </p:nvSpPr>
        <p:spPr/>
        <p:txBody>
          <a:bodyPr/>
          <a:lstStyle/>
          <a:p>
            <a:fld id="{855AC276-DAE1-B84A-9D62-34C62805B4A2}" type="datetimeFigureOut">
              <a:rPr lang="en-US" smtClean="0"/>
              <a:t>2/19/24</a:t>
            </a:fld>
            <a:endParaRPr lang="en-US"/>
          </a:p>
        </p:txBody>
      </p:sp>
      <p:sp>
        <p:nvSpPr>
          <p:cNvPr id="5" name="Footer Placeholder 4">
            <a:extLst>
              <a:ext uri="{FF2B5EF4-FFF2-40B4-BE49-F238E27FC236}">
                <a16:creationId xmlns:a16="http://schemas.microsoft.com/office/drawing/2014/main" id="{05834361-887A-B6CF-4C9B-B738B5530E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36B3C5-C5FF-087E-6C30-025BDFD7CEBA}"/>
              </a:ext>
            </a:extLst>
          </p:cNvPr>
          <p:cNvSpPr>
            <a:spLocks noGrp="1"/>
          </p:cNvSpPr>
          <p:nvPr>
            <p:ph type="sldNum" sz="quarter" idx="12"/>
          </p:nvPr>
        </p:nvSpPr>
        <p:spPr/>
        <p:txBody>
          <a:bodyPr/>
          <a:lstStyle/>
          <a:p>
            <a:fld id="{13C6956B-7B03-4744-A949-F2148AD636C0}" type="slidenum">
              <a:rPr lang="en-US" smtClean="0"/>
              <a:t>‹#›</a:t>
            </a:fld>
            <a:endParaRPr lang="en-US"/>
          </a:p>
        </p:txBody>
      </p:sp>
    </p:spTree>
    <p:extLst>
      <p:ext uri="{BB962C8B-B14F-4D97-AF65-F5344CB8AC3E}">
        <p14:creationId xmlns:p14="http://schemas.microsoft.com/office/powerpoint/2010/main" val="1040473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74652-26BB-A6F5-C893-B254140875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F6D5CF5-15A3-6E6D-1A2B-C40FCBC281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A4D737-CF32-8DEF-A27A-5BEBD63D4A83}"/>
              </a:ext>
            </a:extLst>
          </p:cNvPr>
          <p:cNvSpPr>
            <a:spLocks noGrp="1"/>
          </p:cNvSpPr>
          <p:nvPr>
            <p:ph type="dt" sz="half" idx="10"/>
          </p:nvPr>
        </p:nvSpPr>
        <p:spPr/>
        <p:txBody>
          <a:bodyPr/>
          <a:lstStyle/>
          <a:p>
            <a:fld id="{855AC276-DAE1-B84A-9D62-34C62805B4A2}" type="datetimeFigureOut">
              <a:rPr lang="en-US" smtClean="0"/>
              <a:t>2/19/24</a:t>
            </a:fld>
            <a:endParaRPr lang="en-US"/>
          </a:p>
        </p:txBody>
      </p:sp>
      <p:sp>
        <p:nvSpPr>
          <p:cNvPr id="5" name="Footer Placeholder 4">
            <a:extLst>
              <a:ext uri="{FF2B5EF4-FFF2-40B4-BE49-F238E27FC236}">
                <a16:creationId xmlns:a16="http://schemas.microsoft.com/office/drawing/2014/main" id="{AB44D073-0DCE-D697-67BC-8A3F54275F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A1EB58-E432-1810-903A-03D03878CAEC}"/>
              </a:ext>
            </a:extLst>
          </p:cNvPr>
          <p:cNvSpPr>
            <a:spLocks noGrp="1"/>
          </p:cNvSpPr>
          <p:nvPr>
            <p:ph type="sldNum" sz="quarter" idx="12"/>
          </p:nvPr>
        </p:nvSpPr>
        <p:spPr/>
        <p:txBody>
          <a:bodyPr/>
          <a:lstStyle/>
          <a:p>
            <a:fld id="{13C6956B-7B03-4744-A949-F2148AD636C0}" type="slidenum">
              <a:rPr lang="en-US" smtClean="0"/>
              <a:t>‹#›</a:t>
            </a:fld>
            <a:endParaRPr lang="en-US"/>
          </a:p>
        </p:txBody>
      </p:sp>
    </p:spTree>
    <p:extLst>
      <p:ext uri="{BB962C8B-B14F-4D97-AF65-F5344CB8AC3E}">
        <p14:creationId xmlns:p14="http://schemas.microsoft.com/office/powerpoint/2010/main" val="2410709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895AF-720F-AC82-F53E-D7CCB1DF5D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59669A-ACE5-BC6D-6D87-A1C4179ACA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5ED16F-2491-2C5A-55FC-F741FD9E2D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78FD45-4D7B-C177-B05A-48938B1E63E2}"/>
              </a:ext>
            </a:extLst>
          </p:cNvPr>
          <p:cNvSpPr>
            <a:spLocks noGrp="1"/>
          </p:cNvSpPr>
          <p:nvPr>
            <p:ph type="dt" sz="half" idx="10"/>
          </p:nvPr>
        </p:nvSpPr>
        <p:spPr/>
        <p:txBody>
          <a:bodyPr/>
          <a:lstStyle/>
          <a:p>
            <a:fld id="{855AC276-DAE1-B84A-9D62-34C62805B4A2}" type="datetimeFigureOut">
              <a:rPr lang="en-US" smtClean="0"/>
              <a:t>2/19/24</a:t>
            </a:fld>
            <a:endParaRPr lang="en-US"/>
          </a:p>
        </p:txBody>
      </p:sp>
      <p:sp>
        <p:nvSpPr>
          <p:cNvPr id="6" name="Footer Placeholder 5">
            <a:extLst>
              <a:ext uri="{FF2B5EF4-FFF2-40B4-BE49-F238E27FC236}">
                <a16:creationId xmlns:a16="http://schemas.microsoft.com/office/drawing/2014/main" id="{FFA94D56-5990-A985-EBE3-170FD1DBC7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4113D7-BB28-D0B5-F1B6-EC2605F94B12}"/>
              </a:ext>
            </a:extLst>
          </p:cNvPr>
          <p:cNvSpPr>
            <a:spLocks noGrp="1"/>
          </p:cNvSpPr>
          <p:nvPr>
            <p:ph type="sldNum" sz="quarter" idx="12"/>
          </p:nvPr>
        </p:nvSpPr>
        <p:spPr/>
        <p:txBody>
          <a:bodyPr/>
          <a:lstStyle/>
          <a:p>
            <a:fld id="{13C6956B-7B03-4744-A949-F2148AD636C0}" type="slidenum">
              <a:rPr lang="en-US" smtClean="0"/>
              <a:t>‹#›</a:t>
            </a:fld>
            <a:endParaRPr lang="en-US"/>
          </a:p>
        </p:txBody>
      </p:sp>
    </p:spTree>
    <p:extLst>
      <p:ext uri="{BB962C8B-B14F-4D97-AF65-F5344CB8AC3E}">
        <p14:creationId xmlns:p14="http://schemas.microsoft.com/office/powerpoint/2010/main" val="2381990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6D78-1A20-E017-9FCF-B4C10105F9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B0DDBB-1596-128E-4A98-EB6EA289D0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D681F4-1415-EAAA-E7B8-724AB8A1DE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8E2BCD-E4FC-4154-0BD5-8BB52298B1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3B77CB-836B-C090-8F48-02E779FB54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3AC8E1-66E9-283D-D09E-A3D31B098D68}"/>
              </a:ext>
            </a:extLst>
          </p:cNvPr>
          <p:cNvSpPr>
            <a:spLocks noGrp="1"/>
          </p:cNvSpPr>
          <p:nvPr>
            <p:ph type="dt" sz="half" idx="10"/>
          </p:nvPr>
        </p:nvSpPr>
        <p:spPr/>
        <p:txBody>
          <a:bodyPr/>
          <a:lstStyle/>
          <a:p>
            <a:fld id="{855AC276-DAE1-B84A-9D62-34C62805B4A2}" type="datetimeFigureOut">
              <a:rPr lang="en-US" smtClean="0"/>
              <a:t>2/19/24</a:t>
            </a:fld>
            <a:endParaRPr lang="en-US"/>
          </a:p>
        </p:txBody>
      </p:sp>
      <p:sp>
        <p:nvSpPr>
          <p:cNvPr id="8" name="Footer Placeholder 7">
            <a:extLst>
              <a:ext uri="{FF2B5EF4-FFF2-40B4-BE49-F238E27FC236}">
                <a16:creationId xmlns:a16="http://schemas.microsoft.com/office/drawing/2014/main" id="{CF943B08-2D3A-505C-6C2E-B43887239C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474EEC-C6A4-470C-5524-90590E1B18E0}"/>
              </a:ext>
            </a:extLst>
          </p:cNvPr>
          <p:cNvSpPr>
            <a:spLocks noGrp="1"/>
          </p:cNvSpPr>
          <p:nvPr>
            <p:ph type="sldNum" sz="quarter" idx="12"/>
          </p:nvPr>
        </p:nvSpPr>
        <p:spPr/>
        <p:txBody>
          <a:bodyPr/>
          <a:lstStyle/>
          <a:p>
            <a:fld id="{13C6956B-7B03-4744-A949-F2148AD636C0}" type="slidenum">
              <a:rPr lang="en-US" smtClean="0"/>
              <a:t>‹#›</a:t>
            </a:fld>
            <a:endParaRPr lang="en-US"/>
          </a:p>
        </p:txBody>
      </p:sp>
    </p:spTree>
    <p:extLst>
      <p:ext uri="{BB962C8B-B14F-4D97-AF65-F5344CB8AC3E}">
        <p14:creationId xmlns:p14="http://schemas.microsoft.com/office/powerpoint/2010/main" val="1170400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A241-D1BE-BBF8-CA07-D787091D06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4E1755-AB9D-D0DA-35AF-74A96407F6D4}"/>
              </a:ext>
            </a:extLst>
          </p:cNvPr>
          <p:cNvSpPr>
            <a:spLocks noGrp="1"/>
          </p:cNvSpPr>
          <p:nvPr>
            <p:ph type="dt" sz="half" idx="10"/>
          </p:nvPr>
        </p:nvSpPr>
        <p:spPr/>
        <p:txBody>
          <a:bodyPr/>
          <a:lstStyle/>
          <a:p>
            <a:fld id="{855AC276-DAE1-B84A-9D62-34C62805B4A2}" type="datetimeFigureOut">
              <a:rPr lang="en-US" smtClean="0"/>
              <a:t>2/19/24</a:t>
            </a:fld>
            <a:endParaRPr lang="en-US"/>
          </a:p>
        </p:txBody>
      </p:sp>
      <p:sp>
        <p:nvSpPr>
          <p:cNvPr id="4" name="Footer Placeholder 3">
            <a:extLst>
              <a:ext uri="{FF2B5EF4-FFF2-40B4-BE49-F238E27FC236}">
                <a16:creationId xmlns:a16="http://schemas.microsoft.com/office/drawing/2014/main" id="{EBB860C0-5CBE-F3E2-E5EA-31E5701D41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4DB257-FF3C-1092-8D31-A21512B20313}"/>
              </a:ext>
            </a:extLst>
          </p:cNvPr>
          <p:cNvSpPr>
            <a:spLocks noGrp="1"/>
          </p:cNvSpPr>
          <p:nvPr>
            <p:ph type="sldNum" sz="quarter" idx="12"/>
          </p:nvPr>
        </p:nvSpPr>
        <p:spPr/>
        <p:txBody>
          <a:bodyPr/>
          <a:lstStyle/>
          <a:p>
            <a:fld id="{13C6956B-7B03-4744-A949-F2148AD636C0}" type="slidenum">
              <a:rPr lang="en-US" smtClean="0"/>
              <a:t>‹#›</a:t>
            </a:fld>
            <a:endParaRPr lang="en-US"/>
          </a:p>
        </p:txBody>
      </p:sp>
    </p:spTree>
    <p:extLst>
      <p:ext uri="{BB962C8B-B14F-4D97-AF65-F5344CB8AC3E}">
        <p14:creationId xmlns:p14="http://schemas.microsoft.com/office/powerpoint/2010/main" val="3735686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7134FA-56DC-E7E1-735F-E11E0C57A64F}"/>
              </a:ext>
            </a:extLst>
          </p:cNvPr>
          <p:cNvSpPr>
            <a:spLocks noGrp="1"/>
          </p:cNvSpPr>
          <p:nvPr>
            <p:ph type="dt" sz="half" idx="10"/>
          </p:nvPr>
        </p:nvSpPr>
        <p:spPr/>
        <p:txBody>
          <a:bodyPr/>
          <a:lstStyle/>
          <a:p>
            <a:fld id="{855AC276-DAE1-B84A-9D62-34C62805B4A2}" type="datetimeFigureOut">
              <a:rPr lang="en-US" smtClean="0"/>
              <a:t>2/19/24</a:t>
            </a:fld>
            <a:endParaRPr lang="en-US"/>
          </a:p>
        </p:txBody>
      </p:sp>
      <p:sp>
        <p:nvSpPr>
          <p:cNvPr id="3" name="Footer Placeholder 2">
            <a:extLst>
              <a:ext uri="{FF2B5EF4-FFF2-40B4-BE49-F238E27FC236}">
                <a16:creationId xmlns:a16="http://schemas.microsoft.com/office/drawing/2014/main" id="{F3D80A84-B719-FF0E-05EC-4A6492A345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710510-4EE7-15C5-831C-792E10836A14}"/>
              </a:ext>
            </a:extLst>
          </p:cNvPr>
          <p:cNvSpPr>
            <a:spLocks noGrp="1"/>
          </p:cNvSpPr>
          <p:nvPr>
            <p:ph type="sldNum" sz="quarter" idx="12"/>
          </p:nvPr>
        </p:nvSpPr>
        <p:spPr/>
        <p:txBody>
          <a:bodyPr/>
          <a:lstStyle/>
          <a:p>
            <a:fld id="{13C6956B-7B03-4744-A949-F2148AD636C0}" type="slidenum">
              <a:rPr lang="en-US" smtClean="0"/>
              <a:t>‹#›</a:t>
            </a:fld>
            <a:endParaRPr lang="en-US"/>
          </a:p>
        </p:txBody>
      </p:sp>
    </p:spTree>
    <p:extLst>
      <p:ext uri="{BB962C8B-B14F-4D97-AF65-F5344CB8AC3E}">
        <p14:creationId xmlns:p14="http://schemas.microsoft.com/office/powerpoint/2010/main" val="2175713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8440E-5440-E136-4325-F2BEE29A9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2FF88D-2DE3-5404-4992-9A3A464F0F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29159E-447A-6BAE-C8B0-6B9DD5B095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BB317E-828E-5C20-E99F-5066ACF28D6B}"/>
              </a:ext>
            </a:extLst>
          </p:cNvPr>
          <p:cNvSpPr>
            <a:spLocks noGrp="1"/>
          </p:cNvSpPr>
          <p:nvPr>
            <p:ph type="dt" sz="half" idx="10"/>
          </p:nvPr>
        </p:nvSpPr>
        <p:spPr/>
        <p:txBody>
          <a:bodyPr/>
          <a:lstStyle/>
          <a:p>
            <a:fld id="{855AC276-DAE1-B84A-9D62-34C62805B4A2}" type="datetimeFigureOut">
              <a:rPr lang="en-US" smtClean="0"/>
              <a:t>2/19/24</a:t>
            </a:fld>
            <a:endParaRPr lang="en-US"/>
          </a:p>
        </p:txBody>
      </p:sp>
      <p:sp>
        <p:nvSpPr>
          <p:cNvPr id="6" name="Footer Placeholder 5">
            <a:extLst>
              <a:ext uri="{FF2B5EF4-FFF2-40B4-BE49-F238E27FC236}">
                <a16:creationId xmlns:a16="http://schemas.microsoft.com/office/drawing/2014/main" id="{55F446C8-9851-F7CD-FEB7-704BDF8100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DEDA43-B32B-997E-3BB1-EEA10F670E6E}"/>
              </a:ext>
            </a:extLst>
          </p:cNvPr>
          <p:cNvSpPr>
            <a:spLocks noGrp="1"/>
          </p:cNvSpPr>
          <p:nvPr>
            <p:ph type="sldNum" sz="quarter" idx="12"/>
          </p:nvPr>
        </p:nvSpPr>
        <p:spPr/>
        <p:txBody>
          <a:bodyPr/>
          <a:lstStyle/>
          <a:p>
            <a:fld id="{13C6956B-7B03-4744-A949-F2148AD636C0}" type="slidenum">
              <a:rPr lang="en-US" smtClean="0"/>
              <a:t>‹#›</a:t>
            </a:fld>
            <a:endParaRPr lang="en-US"/>
          </a:p>
        </p:txBody>
      </p:sp>
    </p:spTree>
    <p:extLst>
      <p:ext uri="{BB962C8B-B14F-4D97-AF65-F5344CB8AC3E}">
        <p14:creationId xmlns:p14="http://schemas.microsoft.com/office/powerpoint/2010/main" val="3917465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398CB-C9F4-940C-E2E6-705F08BB6A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545AAA-1A20-ECCF-1346-E574CE8DBC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E27128-F351-FD0A-3E3B-0DF95F5013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B9FA74-7852-2423-499C-4EE39578F608}"/>
              </a:ext>
            </a:extLst>
          </p:cNvPr>
          <p:cNvSpPr>
            <a:spLocks noGrp="1"/>
          </p:cNvSpPr>
          <p:nvPr>
            <p:ph type="dt" sz="half" idx="10"/>
          </p:nvPr>
        </p:nvSpPr>
        <p:spPr/>
        <p:txBody>
          <a:bodyPr/>
          <a:lstStyle/>
          <a:p>
            <a:fld id="{855AC276-DAE1-B84A-9D62-34C62805B4A2}" type="datetimeFigureOut">
              <a:rPr lang="en-US" smtClean="0"/>
              <a:t>2/19/24</a:t>
            </a:fld>
            <a:endParaRPr lang="en-US"/>
          </a:p>
        </p:txBody>
      </p:sp>
      <p:sp>
        <p:nvSpPr>
          <p:cNvPr id="6" name="Footer Placeholder 5">
            <a:extLst>
              <a:ext uri="{FF2B5EF4-FFF2-40B4-BE49-F238E27FC236}">
                <a16:creationId xmlns:a16="http://schemas.microsoft.com/office/drawing/2014/main" id="{94859797-63E8-61A4-282A-CC17B6E505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40BC07-EC25-5A97-B8F7-B492B3D71E81}"/>
              </a:ext>
            </a:extLst>
          </p:cNvPr>
          <p:cNvSpPr>
            <a:spLocks noGrp="1"/>
          </p:cNvSpPr>
          <p:nvPr>
            <p:ph type="sldNum" sz="quarter" idx="12"/>
          </p:nvPr>
        </p:nvSpPr>
        <p:spPr/>
        <p:txBody>
          <a:bodyPr/>
          <a:lstStyle/>
          <a:p>
            <a:fld id="{13C6956B-7B03-4744-A949-F2148AD636C0}" type="slidenum">
              <a:rPr lang="en-US" smtClean="0"/>
              <a:t>‹#›</a:t>
            </a:fld>
            <a:endParaRPr lang="en-US"/>
          </a:p>
        </p:txBody>
      </p:sp>
    </p:spTree>
    <p:extLst>
      <p:ext uri="{BB962C8B-B14F-4D97-AF65-F5344CB8AC3E}">
        <p14:creationId xmlns:p14="http://schemas.microsoft.com/office/powerpoint/2010/main" val="3404161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DD76B7-CA9A-E433-ED3C-6532041403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69B10E-AB52-21E2-301A-EAFDA8CD93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08FE4-9B0E-2049-1170-AFC9DBB429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5AC276-DAE1-B84A-9D62-34C62805B4A2}" type="datetimeFigureOut">
              <a:rPr lang="en-US" smtClean="0"/>
              <a:t>2/19/24</a:t>
            </a:fld>
            <a:endParaRPr lang="en-US"/>
          </a:p>
        </p:txBody>
      </p:sp>
      <p:sp>
        <p:nvSpPr>
          <p:cNvPr id="5" name="Footer Placeholder 4">
            <a:extLst>
              <a:ext uri="{FF2B5EF4-FFF2-40B4-BE49-F238E27FC236}">
                <a16:creationId xmlns:a16="http://schemas.microsoft.com/office/drawing/2014/main" id="{9251067F-0A18-757E-FE40-39010BD763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B1277E-B9CD-E467-740C-79BDEF95A4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C6956B-7B03-4744-A949-F2148AD636C0}" type="slidenum">
              <a:rPr lang="en-US" smtClean="0"/>
              <a:t>‹#›</a:t>
            </a:fld>
            <a:endParaRPr lang="en-US"/>
          </a:p>
        </p:txBody>
      </p:sp>
    </p:spTree>
    <p:extLst>
      <p:ext uri="{BB962C8B-B14F-4D97-AF65-F5344CB8AC3E}">
        <p14:creationId xmlns:p14="http://schemas.microsoft.com/office/powerpoint/2010/main" val="3467498900"/>
      </p:ext>
    </p:extLst>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Video 26" descr="Person In A Lab">
            <a:extLst>
              <a:ext uri="{FF2B5EF4-FFF2-40B4-BE49-F238E27FC236}">
                <a16:creationId xmlns:a16="http://schemas.microsoft.com/office/drawing/2014/main" id="{F941289C-935E-5752-6B82-D64CFB8A227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6094" y="0"/>
            <a:ext cx="12191999" cy="6857990"/>
          </a:xfrm>
          <a:prstGeom prst="rect">
            <a:avLst/>
          </a:prstGeom>
        </p:spPr>
      </p:pic>
      <p:sp>
        <p:nvSpPr>
          <p:cNvPr id="33" name="Rectangle 3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AB376870-1617-AA90-DB15-FF4383F8B2BE}"/>
              </a:ext>
            </a:extLst>
          </p:cNvPr>
          <p:cNvSpPr>
            <a:spLocks noGrp="1"/>
          </p:cNvSpPr>
          <p:nvPr>
            <p:ph type="ctrTitle"/>
          </p:nvPr>
        </p:nvSpPr>
        <p:spPr>
          <a:xfrm>
            <a:off x="1013032" y="2785957"/>
            <a:ext cx="10142648" cy="1286076"/>
          </a:xfrm>
          <a:effectLst>
            <a:outerShdw blurRad="50800" dist="38100" dir="2700000" algn="tl" rotWithShape="0">
              <a:prstClr val="black">
                <a:alpha val="40000"/>
              </a:prstClr>
            </a:outerShdw>
          </a:effectLst>
        </p:spPr>
        <p:txBody>
          <a:bodyPr>
            <a:normAutofit fontScale="90000"/>
          </a:bodyPr>
          <a:lstStyle/>
          <a:p>
            <a:r>
              <a:rPr lang="en-US" sz="3600" b="1" i="1" dirty="0">
                <a:solidFill>
                  <a:schemeClr val="bg1"/>
                </a:solidFill>
                <a:latin typeface="Times New Roman" panose="02020603050405020304" pitchFamily="18" charset="0"/>
                <a:cs typeface="Times New Roman" panose="02020603050405020304" pitchFamily="18" charset="0"/>
              </a:rPr>
              <a:t>BUA 751: Machine Learning for Business</a:t>
            </a:r>
            <a:br>
              <a:rPr lang="en-US" sz="2800" b="1" i="1" dirty="0">
                <a:solidFill>
                  <a:srgbClr val="FFFFFF"/>
                </a:solidFill>
                <a:latin typeface="Times New Roman" panose="02020603050405020304" pitchFamily="18" charset="0"/>
                <a:cs typeface="Times New Roman" panose="02020603050405020304" pitchFamily="18" charset="0"/>
              </a:rPr>
            </a:br>
            <a:br>
              <a:rPr lang="en-US" sz="2800" b="1" i="1" dirty="0">
                <a:solidFill>
                  <a:srgbClr val="FFFFFF"/>
                </a:solidFill>
                <a:latin typeface="Times New Roman" panose="02020603050405020304" pitchFamily="18" charset="0"/>
                <a:cs typeface="Times New Roman" panose="02020603050405020304" pitchFamily="18" charset="0"/>
              </a:rPr>
            </a:br>
            <a:r>
              <a:rPr lang="en-US" sz="3100" b="1" i="1" dirty="0">
                <a:solidFill>
                  <a:srgbClr val="FFFFFF"/>
                </a:solidFill>
                <a:latin typeface="Times New Roman" panose="02020603050405020304" pitchFamily="18" charset="0"/>
                <a:cs typeface="Times New Roman" panose="02020603050405020304" pitchFamily="18" charset="0"/>
              </a:rPr>
              <a:t>Homework 1: Medical Analysis</a:t>
            </a:r>
            <a:endParaRPr lang="en-US" sz="2800" i="1" dirty="0">
              <a:solidFill>
                <a:srgbClr val="FFFFFF"/>
              </a:solidFill>
            </a:endParaRPr>
          </a:p>
        </p:txBody>
      </p:sp>
      <p:sp>
        <p:nvSpPr>
          <p:cNvPr id="13" name="Subtitle 12">
            <a:extLst>
              <a:ext uri="{FF2B5EF4-FFF2-40B4-BE49-F238E27FC236}">
                <a16:creationId xmlns:a16="http://schemas.microsoft.com/office/drawing/2014/main" id="{4F30DDA2-4E86-BAAD-FF8C-B716F3340063}"/>
              </a:ext>
            </a:extLst>
          </p:cNvPr>
          <p:cNvSpPr>
            <a:spLocks noGrp="1"/>
          </p:cNvSpPr>
          <p:nvPr>
            <p:ph type="subTitle" idx="1"/>
          </p:nvPr>
        </p:nvSpPr>
        <p:spPr>
          <a:xfrm>
            <a:off x="4477763" y="4665396"/>
            <a:ext cx="3137157" cy="2005556"/>
          </a:xfrm>
          <a:effectLst>
            <a:outerShdw blurRad="50800" dist="38100" dir="2700000" algn="tl" rotWithShape="0">
              <a:prstClr val="black">
                <a:alpha val="40000"/>
              </a:prstClr>
            </a:outerShdw>
          </a:effectLst>
        </p:spPr>
        <p:txBody>
          <a:bodyPr>
            <a:normAutofit/>
          </a:bodyPr>
          <a:lstStyle/>
          <a:p>
            <a:r>
              <a:rPr lang="en-US" sz="1800" dirty="0">
                <a:latin typeface="Times New Roman" panose="02020603050405020304" pitchFamily="18" charset="0"/>
                <a:cs typeface="Times New Roman" panose="02020603050405020304" pitchFamily="18" charset="0"/>
              </a:rPr>
              <a:t>Group 6:</a:t>
            </a:r>
          </a:p>
          <a:p>
            <a:r>
              <a:rPr lang="en-US" sz="1800" dirty="0">
                <a:latin typeface="Times New Roman" panose="02020603050405020304" pitchFamily="18" charset="0"/>
                <a:cs typeface="Times New Roman" panose="02020603050405020304" pitchFamily="18" charset="0"/>
              </a:rPr>
              <a:t>Shiva Dhanush Mallela</a:t>
            </a:r>
          </a:p>
          <a:p>
            <a:r>
              <a:rPr lang="en-US" sz="1800" dirty="0">
                <a:latin typeface="Times New Roman" panose="02020603050405020304" pitchFamily="18" charset="0"/>
                <a:cs typeface="Times New Roman" panose="02020603050405020304" pitchFamily="18" charset="0"/>
              </a:rPr>
              <a:t>Sravan Kumar Mandhadapu</a:t>
            </a:r>
          </a:p>
          <a:p>
            <a:r>
              <a:rPr lang="en-US" sz="1800" dirty="0">
                <a:latin typeface="Times New Roman" panose="02020603050405020304" pitchFamily="18" charset="0"/>
                <a:cs typeface="Times New Roman" panose="02020603050405020304" pitchFamily="18" charset="0"/>
              </a:rPr>
              <a:t>Rishi Siddanth Yaga</a:t>
            </a:r>
          </a:p>
          <a:p>
            <a:r>
              <a:rPr lang="en-US" sz="1800" dirty="0">
                <a:latin typeface="Times New Roman" panose="02020603050405020304" pitchFamily="18" charset="0"/>
                <a:cs typeface="Times New Roman" panose="02020603050405020304" pitchFamily="18" charset="0"/>
              </a:rPr>
              <a:t>Harshitha Reddy Yerramorrusu</a:t>
            </a:r>
          </a:p>
          <a:p>
            <a:endParaRPr lang="en-US" dirty="0">
              <a:solidFill>
                <a:srgbClr val="FFFFFF"/>
              </a:solidFill>
            </a:endParaRPr>
          </a:p>
        </p:txBody>
      </p:sp>
      <p:pic>
        <p:nvPicPr>
          <p:cNvPr id="18" name="Picture 2" descr="Syracuse University - Martin J. Whitman School of Management | Top  Universities">
            <a:extLst>
              <a:ext uri="{FF2B5EF4-FFF2-40B4-BE49-F238E27FC236}">
                <a16:creationId xmlns:a16="http://schemas.microsoft.com/office/drawing/2014/main" id="{95D386B7-C90B-1773-277D-70C1FB94D9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1192" y="906398"/>
            <a:ext cx="1510300" cy="1304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4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60"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7"/>
                                        </p:tgtEl>
                                      </p:cBhvr>
                                    </p:cmd>
                                  </p:childTnLst>
                                </p:cTn>
                              </p:par>
                            </p:childTnLst>
                          </p:cTn>
                        </p:par>
                      </p:childTnLst>
                    </p:cTn>
                  </p:par>
                </p:childTnLst>
              </p:cTn>
              <p:nextCondLst>
                <p:cond evt="onClick" delay="0">
                  <p:tgtEl>
                    <p:spTgt spid="27"/>
                  </p:tgtEl>
                </p:cond>
              </p:nextCondLst>
            </p:seq>
            <p:video>
              <p:cMediaNode mute="1">
                <p:cTn id="12" repeatCount="indefinite" fill="hold" display="0">
                  <p:stCondLst>
                    <p:cond delay="indefinite"/>
                  </p:stCondLst>
                </p:cTn>
                <p:tgtEl>
                  <p:spTgt spid="2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30" name="Oval 2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3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33" name="Rectangle 3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B41E4DE-81E3-C10A-1CA1-C4ECDD878B03}"/>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b="1" kern="1200">
                <a:solidFill>
                  <a:schemeClr val="bg2"/>
                </a:solidFill>
                <a:latin typeface="+mj-lt"/>
                <a:ea typeface="+mj-ea"/>
                <a:cs typeface="+mj-cs"/>
              </a:rPr>
              <a:t>PERCEPTRONS</a:t>
            </a:r>
          </a:p>
        </p:txBody>
      </p:sp>
    </p:spTree>
    <p:extLst>
      <p:ext uri="{BB962C8B-B14F-4D97-AF65-F5344CB8AC3E}">
        <p14:creationId xmlns:p14="http://schemas.microsoft.com/office/powerpoint/2010/main" val="6693036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Rectangle 3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3D45ED-8A25-2D3F-03CA-324FD1042043}"/>
              </a:ext>
            </a:extLst>
          </p:cNvPr>
          <p:cNvSpPr>
            <a:spLocks noGrp="1"/>
          </p:cNvSpPr>
          <p:nvPr>
            <p:ph type="title"/>
          </p:nvPr>
        </p:nvSpPr>
        <p:spPr>
          <a:xfrm>
            <a:off x="418225" y="3166462"/>
            <a:ext cx="3201366" cy="545352"/>
          </a:xfrm>
        </p:spPr>
        <p:txBody>
          <a:bodyPr vert="horz" lIns="91440" tIns="45720" rIns="91440" bIns="45720" rtlCol="0" anchor="b">
            <a:normAutofit/>
          </a:bodyPr>
          <a:lstStyle/>
          <a:p>
            <a:pPr algn="r"/>
            <a:r>
              <a:rPr lang="en-US" sz="2800" b="1" i="1" kern="1200" dirty="0">
                <a:solidFill>
                  <a:srgbClr val="FFFFFF"/>
                </a:solidFill>
                <a:latin typeface="Times New Roman" panose="02020603050405020304" pitchFamily="18" charset="0"/>
                <a:cs typeface="Times New Roman" panose="02020603050405020304" pitchFamily="18" charset="0"/>
              </a:rPr>
              <a:t>PERCEPTRONS</a:t>
            </a:r>
          </a:p>
        </p:txBody>
      </p:sp>
      <p:sp>
        <p:nvSpPr>
          <p:cNvPr id="6" name="TextBox 5">
            <a:extLst>
              <a:ext uri="{FF2B5EF4-FFF2-40B4-BE49-F238E27FC236}">
                <a16:creationId xmlns:a16="http://schemas.microsoft.com/office/drawing/2014/main" id="{082223C9-FF2F-F259-D1A8-D6C28DAC874B}"/>
              </a:ext>
            </a:extLst>
          </p:cNvPr>
          <p:cNvSpPr txBox="1"/>
          <p:nvPr/>
        </p:nvSpPr>
        <p:spPr>
          <a:xfrm>
            <a:off x="4471639" y="511388"/>
            <a:ext cx="7393259" cy="2394802"/>
          </a:xfrm>
          <a:prstGeom prst="rect">
            <a:avLst/>
          </a:prstGeom>
        </p:spPr>
        <p:txBody>
          <a:bodyPr vert="horz" lIns="91440" tIns="45720" rIns="91440" bIns="45720" rtlCol="0" anchor="ctr">
            <a:normAutofit/>
          </a:bodyPr>
          <a:lstStyle/>
          <a:p>
            <a:pPr indent="-228600" algn="just">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divided our dataset into a training set (70%) and a test set (30%) to train and evaluate a perceptron model. During training, the perceptron learns from the training data to predict death events in patients. Subsequently, we use the test set to assess the accuracy of the predictions made by the perceptron. This process helps us understand how well the perceptron performs in predicting death events based on the features in the dataset.</a:t>
            </a:r>
          </a:p>
        </p:txBody>
      </p:sp>
      <p:pic>
        <p:nvPicPr>
          <p:cNvPr id="5" name="Picture 4">
            <a:extLst>
              <a:ext uri="{FF2B5EF4-FFF2-40B4-BE49-F238E27FC236}">
                <a16:creationId xmlns:a16="http://schemas.microsoft.com/office/drawing/2014/main" id="{73A66086-2DEB-AAF9-47D3-60F7221E9832}"/>
              </a:ext>
            </a:extLst>
          </p:cNvPr>
          <p:cNvPicPr>
            <a:picLocks noChangeAspect="1"/>
          </p:cNvPicPr>
          <p:nvPr/>
        </p:nvPicPr>
        <p:blipFill rotWithShape="1">
          <a:blip r:embed="rId2">
            <a:extLst>
              <a:ext uri="{28A0092B-C50C-407E-A947-70E740481C1C}">
                <a14:useLocalDpi xmlns:a14="http://schemas.microsoft.com/office/drawing/2010/main" val="0"/>
              </a:ext>
            </a:extLst>
          </a:blip>
          <a:srcRect b="17897"/>
          <a:stretch/>
        </p:blipFill>
        <p:spPr bwMode="auto">
          <a:xfrm>
            <a:off x="4471639" y="3011207"/>
            <a:ext cx="7302136" cy="3377823"/>
          </a:xfrm>
          <a:prstGeom prst="rect">
            <a:avLst/>
          </a:prstGeom>
          <a:noFill/>
        </p:spPr>
      </p:pic>
    </p:spTree>
    <p:extLst>
      <p:ext uri="{BB962C8B-B14F-4D97-AF65-F5344CB8AC3E}">
        <p14:creationId xmlns:p14="http://schemas.microsoft.com/office/powerpoint/2010/main" val="1697334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3D45ED-8A25-2D3F-03CA-324FD1042043}"/>
              </a:ext>
            </a:extLst>
          </p:cNvPr>
          <p:cNvSpPr>
            <a:spLocks noGrp="1"/>
          </p:cNvSpPr>
          <p:nvPr>
            <p:ph type="title"/>
          </p:nvPr>
        </p:nvSpPr>
        <p:spPr>
          <a:xfrm>
            <a:off x="349321" y="2938409"/>
            <a:ext cx="3302304" cy="1107662"/>
          </a:xfrm>
        </p:spPr>
        <p:txBody>
          <a:bodyPr anchor="b">
            <a:normAutofit/>
          </a:bodyPr>
          <a:lstStyle/>
          <a:p>
            <a:pPr algn="r"/>
            <a:r>
              <a:rPr lang="en-US" sz="2800" b="1" i="1" dirty="0">
                <a:solidFill>
                  <a:srgbClr val="FFFFFF"/>
                </a:solidFill>
                <a:latin typeface="Times New Roman" panose="02020603050405020304" pitchFamily="18" charset="0"/>
                <a:cs typeface="Times New Roman" panose="02020603050405020304" pitchFamily="18" charset="0"/>
              </a:rPr>
              <a:t>PERCEPTRON - I</a:t>
            </a:r>
          </a:p>
        </p:txBody>
      </p:sp>
      <p:sp>
        <p:nvSpPr>
          <p:cNvPr id="3" name="Content Placeholder 2">
            <a:extLst>
              <a:ext uri="{FF2B5EF4-FFF2-40B4-BE49-F238E27FC236}">
                <a16:creationId xmlns:a16="http://schemas.microsoft.com/office/drawing/2014/main" id="{2E0D04A0-33C1-2CEA-A6A2-78B789AB5B3E}"/>
              </a:ext>
            </a:extLst>
          </p:cNvPr>
          <p:cNvSpPr>
            <a:spLocks noGrp="1"/>
          </p:cNvSpPr>
          <p:nvPr>
            <p:ph idx="1"/>
          </p:nvPr>
        </p:nvSpPr>
        <p:spPr>
          <a:xfrm>
            <a:off x="4649245" y="669364"/>
            <a:ext cx="7371519" cy="1128614"/>
          </a:xfrm>
        </p:spPr>
        <p:txBody>
          <a:bodyPr anchor="ctr">
            <a:normAutofit/>
          </a:bodyPr>
          <a:lstStyle/>
          <a:p>
            <a:pPr marL="0" indent="0" algn="just">
              <a:buNone/>
            </a:pPr>
            <a:r>
              <a:rPr lang="en-US" sz="2000" dirty="0">
                <a:latin typeface="Times New Roman" panose="02020603050405020304" pitchFamily="18" charset="0"/>
                <a:cs typeface="Times New Roman" panose="02020603050405020304" pitchFamily="18" charset="0"/>
              </a:rPr>
              <a:t>For the first perceptron, we selected DEATH_EVENT as the dependent variable (Y) and two continuous variables, platelets and time, as independent variables (X).</a:t>
            </a:r>
          </a:p>
        </p:txBody>
      </p:sp>
      <p:pic>
        <p:nvPicPr>
          <p:cNvPr id="9" name="Picture 8" descr="A computer code with black text&#10;&#10;Description automatically generated">
            <a:extLst>
              <a:ext uri="{FF2B5EF4-FFF2-40B4-BE49-F238E27FC236}">
                <a16:creationId xmlns:a16="http://schemas.microsoft.com/office/drawing/2014/main" id="{4D52FAC2-884D-5E69-E6EE-65379D83E122}"/>
              </a:ext>
            </a:extLst>
          </p:cNvPr>
          <p:cNvPicPr>
            <a:picLocks noChangeAspect="1"/>
          </p:cNvPicPr>
          <p:nvPr/>
        </p:nvPicPr>
        <p:blipFill>
          <a:blip r:embed="rId2"/>
          <a:stretch>
            <a:fillRect/>
          </a:stretch>
        </p:blipFill>
        <p:spPr>
          <a:xfrm>
            <a:off x="4228707" y="2394869"/>
            <a:ext cx="7772400" cy="3922294"/>
          </a:xfrm>
          <a:prstGeom prst="rect">
            <a:avLst/>
          </a:prstGeom>
        </p:spPr>
      </p:pic>
    </p:spTree>
    <p:extLst>
      <p:ext uri="{BB962C8B-B14F-4D97-AF65-F5344CB8AC3E}">
        <p14:creationId xmlns:p14="http://schemas.microsoft.com/office/powerpoint/2010/main" val="2466591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3D45ED-8A25-2D3F-03CA-324FD1042043}"/>
              </a:ext>
            </a:extLst>
          </p:cNvPr>
          <p:cNvSpPr>
            <a:spLocks noGrp="1"/>
          </p:cNvSpPr>
          <p:nvPr>
            <p:ph type="title"/>
          </p:nvPr>
        </p:nvSpPr>
        <p:spPr>
          <a:xfrm>
            <a:off x="349321" y="2938409"/>
            <a:ext cx="3302304" cy="1107662"/>
          </a:xfrm>
        </p:spPr>
        <p:txBody>
          <a:bodyPr anchor="b">
            <a:normAutofit/>
          </a:bodyPr>
          <a:lstStyle/>
          <a:p>
            <a:pPr algn="r"/>
            <a:r>
              <a:rPr lang="en-US" sz="2800" b="1" i="1" dirty="0">
                <a:solidFill>
                  <a:srgbClr val="FFFFFF"/>
                </a:solidFill>
                <a:latin typeface="Times New Roman" panose="02020603050405020304" pitchFamily="18" charset="0"/>
                <a:cs typeface="Times New Roman" panose="02020603050405020304" pitchFamily="18" charset="0"/>
              </a:rPr>
              <a:t>PERCEPTRON - I</a:t>
            </a:r>
          </a:p>
        </p:txBody>
      </p:sp>
      <p:sp>
        <p:nvSpPr>
          <p:cNvPr id="3" name="Content Placeholder 2">
            <a:extLst>
              <a:ext uri="{FF2B5EF4-FFF2-40B4-BE49-F238E27FC236}">
                <a16:creationId xmlns:a16="http://schemas.microsoft.com/office/drawing/2014/main" id="{2E0D04A0-33C1-2CEA-A6A2-78B789AB5B3E}"/>
              </a:ext>
            </a:extLst>
          </p:cNvPr>
          <p:cNvSpPr>
            <a:spLocks noGrp="1"/>
          </p:cNvSpPr>
          <p:nvPr>
            <p:ph idx="1"/>
          </p:nvPr>
        </p:nvSpPr>
        <p:spPr>
          <a:xfrm>
            <a:off x="4649245" y="669364"/>
            <a:ext cx="7371519" cy="1128614"/>
          </a:xfrm>
        </p:spPr>
        <p:txBody>
          <a:bodyPr anchor="ctr">
            <a:normAutofit/>
          </a:bodyPr>
          <a:lstStyle/>
          <a:p>
            <a:pPr marL="0" indent="0">
              <a:buNone/>
            </a:pPr>
            <a:endParaRPr lang="en-US" sz="2000" dirty="0"/>
          </a:p>
        </p:txBody>
      </p:sp>
      <p:pic>
        <p:nvPicPr>
          <p:cNvPr id="6" name="Picture 5" descr="A close-up of a computer screen&#10;&#10;Description automatically generated">
            <a:extLst>
              <a:ext uri="{FF2B5EF4-FFF2-40B4-BE49-F238E27FC236}">
                <a16:creationId xmlns:a16="http://schemas.microsoft.com/office/drawing/2014/main" id="{8D802EF4-6481-FD61-94F2-369C37E12CE1}"/>
              </a:ext>
            </a:extLst>
          </p:cNvPr>
          <p:cNvPicPr>
            <a:picLocks noChangeAspect="1"/>
          </p:cNvPicPr>
          <p:nvPr/>
        </p:nvPicPr>
        <p:blipFill rotWithShape="1">
          <a:blip r:embed="rId2"/>
          <a:srcRect r="40576"/>
          <a:stretch/>
        </p:blipFill>
        <p:spPr>
          <a:xfrm>
            <a:off x="5311739" y="1782633"/>
            <a:ext cx="4890499" cy="1276564"/>
          </a:xfrm>
          <a:prstGeom prst="rect">
            <a:avLst/>
          </a:prstGeom>
        </p:spPr>
      </p:pic>
      <p:pic>
        <p:nvPicPr>
          <p:cNvPr id="4" name="Picture 3">
            <a:extLst>
              <a:ext uri="{FF2B5EF4-FFF2-40B4-BE49-F238E27FC236}">
                <a16:creationId xmlns:a16="http://schemas.microsoft.com/office/drawing/2014/main" id="{8DA5D670-FA08-C610-BC4E-0CC5354AE6FA}"/>
              </a:ext>
            </a:extLst>
          </p:cNvPr>
          <p:cNvPicPr>
            <a:picLocks noChangeAspect="1"/>
          </p:cNvPicPr>
          <p:nvPr/>
        </p:nvPicPr>
        <p:blipFill rotWithShape="1">
          <a:blip r:embed="rId3">
            <a:extLst>
              <a:ext uri="{28A0092B-C50C-407E-A947-70E740481C1C}">
                <a14:useLocalDpi xmlns:a14="http://schemas.microsoft.com/office/drawing/2010/main" val="0"/>
              </a:ext>
            </a:extLst>
          </a:blip>
          <a:srcRect t="11681"/>
          <a:stretch/>
        </p:blipFill>
        <p:spPr bwMode="auto">
          <a:xfrm>
            <a:off x="5311739" y="3154166"/>
            <a:ext cx="4890499" cy="3616504"/>
          </a:xfrm>
          <a:prstGeom prst="rect">
            <a:avLst/>
          </a:prstGeom>
          <a:noFill/>
        </p:spPr>
      </p:pic>
    </p:spTree>
    <p:extLst>
      <p:ext uri="{BB962C8B-B14F-4D97-AF65-F5344CB8AC3E}">
        <p14:creationId xmlns:p14="http://schemas.microsoft.com/office/powerpoint/2010/main" val="3741130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13D45ED-8A25-2D3F-03CA-324FD1042043}"/>
              </a:ext>
            </a:extLst>
          </p:cNvPr>
          <p:cNvSpPr>
            <a:spLocks noGrp="1"/>
          </p:cNvSpPr>
          <p:nvPr>
            <p:ph type="title"/>
          </p:nvPr>
        </p:nvSpPr>
        <p:spPr>
          <a:xfrm>
            <a:off x="451682" y="2839427"/>
            <a:ext cx="3135239" cy="812435"/>
          </a:xfrm>
        </p:spPr>
        <p:txBody>
          <a:bodyPr vert="horz" lIns="91440" tIns="45720" rIns="91440" bIns="45720" rtlCol="0" anchor="t">
            <a:normAutofit/>
          </a:bodyPr>
          <a:lstStyle/>
          <a:p>
            <a:r>
              <a:rPr lang="en-US" sz="2800" b="1" i="1" kern="1200" dirty="0">
                <a:solidFill>
                  <a:srgbClr val="FFFFFF"/>
                </a:solidFill>
                <a:latin typeface="Times New Roman" panose="02020603050405020304" pitchFamily="18" charset="0"/>
                <a:cs typeface="Times New Roman" panose="02020603050405020304" pitchFamily="18" charset="0"/>
              </a:rPr>
              <a:t>PERCEPTRON - II</a:t>
            </a:r>
          </a:p>
        </p:txBody>
      </p:sp>
      <p:pic>
        <p:nvPicPr>
          <p:cNvPr id="5" name="Content Placeholder 4">
            <a:extLst>
              <a:ext uri="{FF2B5EF4-FFF2-40B4-BE49-F238E27FC236}">
                <a16:creationId xmlns:a16="http://schemas.microsoft.com/office/drawing/2014/main" id="{904925DF-4ED2-66AC-C43F-B34A2E91896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4555046" y="2141622"/>
            <a:ext cx="7225748" cy="4341484"/>
          </a:xfrm>
          <a:prstGeom prst="rect">
            <a:avLst/>
          </a:prstGeom>
          <a:noFill/>
        </p:spPr>
      </p:pic>
      <p:sp>
        <p:nvSpPr>
          <p:cNvPr id="3" name="Content Placeholder 2">
            <a:extLst>
              <a:ext uri="{FF2B5EF4-FFF2-40B4-BE49-F238E27FC236}">
                <a16:creationId xmlns:a16="http://schemas.microsoft.com/office/drawing/2014/main" id="{C329D2FF-EDD8-1D86-8FDD-AC2C8EF15ADA}"/>
              </a:ext>
            </a:extLst>
          </p:cNvPr>
          <p:cNvSpPr txBox="1">
            <a:spLocks/>
          </p:cNvSpPr>
          <p:nvPr/>
        </p:nvSpPr>
        <p:spPr>
          <a:xfrm>
            <a:off x="4649245" y="669364"/>
            <a:ext cx="7371519" cy="112861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For the second perceptron, we selected DEATH_EVENT as the dependent variable (Y) and two binary variables, </a:t>
            </a:r>
            <a:r>
              <a:rPr lang="en-US" sz="2000" dirty="0" err="1">
                <a:latin typeface="Times New Roman" panose="02020603050405020304" pitchFamily="18" charset="0"/>
                <a:cs typeface="Times New Roman" panose="02020603050405020304" pitchFamily="18" charset="0"/>
              </a:rPr>
              <a:t>anaemia</a:t>
            </a:r>
            <a:r>
              <a:rPr lang="en-US" sz="2000" dirty="0">
                <a:latin typeface="Times New Roman" panose="02020603050405020304" pitchFamily="18" charset="0"/>
                <a:cs typeface="Times New Roman" panose="02020603050405020304" pitchFamily="18" charset="0"/>
              </a:rPr>
              <a:t> and smoking, as independent variables (X).</a:t>
            </a:r>
          </a:p>
        </p:txBody>
      </p:sp>
    </p:spTree>
    <p:extLst>
      <p:ext uri="{BB962C8B-B14F-4D97-AF65-F5344CB8AC3E}">
        <p14:creationId xmlns:p14="http://schemas.microsoft.com/office/powerpoint/2010/main" val="950983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673ECB2-1B22-FD14-1E2F-75257D8A43F7}"/>
              </a:ext>
            </a:extLst>
          </p:cNvPr>
          <p:cNvSpPr>
            <a:spLocks noGrp="1"/>
          </p:cNvSpPr>
          <p:nvPr>
            <p:ph type="title"/>
          </p:nvPr>
        </p:nvSpPr>
        <p:spPr>
          <a:xfrm>
            <a:off x="425920" y="3006695"/>
            <a:ext cx="3186764" cy="477899"/>
          </a:xfrm>
        </p:spPr>
        <p:txBody>
          <a:bodyPr vert="horz" lIns="91440" tIns="45720" rIns="91440" bIns="45720" rtlCol="0" anchor="t">
            <a:normAutofit/>
          </a:bodyPr>
          <a:lstStyle/>
          <a:p>
            <a:r>
              <a:rPr lang="en-US" sz="2800" b="1" i="1" kern="1200" dirty="0">
                <a:solidFill>
                  <a:srgbClr val="FFFFFF"/>
                </a:solidFill>
                <a:latin typeface="Times New Roman" panose="02020603050405020304" pitchFamily="18" charset="0"/>
                <a:cs typeface="Times New Roman" panose="02020603050405020304" pitchFamily="18" charset="0"/>
              </a:rPr>
              <a:t>PERCEPTRON - II</a:t>
            </a:r>
            <a:endParaRPr lang="en-US" sz="2800" kern="1200" dirty="0">
              <a:solidFill>
                <a:srgbClr val="FFFFFF"/>
              </a:solidFill>
              <a:latin typeface="+mj-lt"/>
              <a:ea typeface="+mj-ea"/>
              <a:cs typeface="+mj-cs"/>
            </a:endParaRPr>
          </a:p>
        </p:txBody>
      </p:sp>
      <p:pic>
        <p:nvPicPr>
          <p:cNvPr id="5" name="Content Placeholder 4">
            <a:extLst>
              <a:ext uri="{FF2B5EF4-FFF2-40B4-BE49-F238E27FC236}">
                <a16:creationId xmlns:a16="http://schemas.microsoft.com/office/drawing/2014/main" id="{D13F1A26-B00F-47A6-31A7-C7B62405960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4502428" y="1396759"/>
            <a:ext cx="7225748" cy="4064481"/>
          </a:xfrm>
          <a:prstGeom prst="rect">
            <a:avLst/>
          </a:prstGeom>
          <a:noFill/>
        </p:spPr>
      </p:pic>
    </p:spTree>
    <p:extLst>
      <p:ext uri="{BB962C8B-B14F-4D97-AF65-F5344CB8AC3E}">
        <p14:creationId xmlns:p14="http://schemas.microsoft.com/office/powerpoint/2010/main" val="1796290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13D45ED-8A25-2D3F-03CA-324FD1042043}"/>
              </a:ext>
            </a:extLst>
          </p:cNvPr>
          <p:cNvSpPr>
            <a:spLocks noGrp="1"/>
          </p:cNvSpPr>
          <p:nvPr>
            <p:ph type="title"/>
          </p:nvPr>
        </p:nvSpPr>
        <p:spPr>
          <a:xfrm>
            <a:off x="254539" y="2914698"/>
            <a:ext cx="3529526" cy="661894"/>
          </a:xfrm>
        </p:spPr>
        <p:txBody>
          <a:bodyPr vert="horz" lIns="91440" tIns="45720" rIns="91440" bIns="45720" rtlCol="0" anchor="t">
            <a:noAutofit/>
          </a:bodyPr>
          <a:lstStyle/>
          <a:p>
            <a:r>
              <a:rPr lang="en-US" sz="2800" b="1" i="1" kern="1200" dirty="0">
                <a:solidFill>
                  <a:srgbClr val="FFFFFF"/>
                </a:solidFill>
                <a:latin typeface="Times New Roman" panose="02020603050405020304" pitchFamily="18" charset="0"/>
                <a:cs typeface="Times New Roman" panose="02020603050405020304" pitchFamily="18" charset="0"/>
              </a:rPr>
              <a:t>PERCEPTRON - III</a:t>
            </a:r>
          </a:p>
        </p:txBody>
      </p:sp>
      <p:sp>
        <p:nvSpPr>
          <p:cNvPr id="6" name="Content Placeholder 2">
            <a:extLst>
              <a:ext uri="{FF2B5EF4-FFF2-40B4-BE49-F238E27FC236}">
                <a16:creationId xmlns:a16="http://schemas.microsoft.com/office/drawing/2014/main" id="{285B9A1B-D064-B014-AD80-2219227EF5B6}"/>
              </a:ext>
            </a:extLst>
          </p:cNvPr>
          <p:cNvSpPr>
            <a:spLocks noGrp="1"/>
          </p:cNvSpPr>
          <p:nvPr>
            <p:ph idx="1"/>
          </p:nvPr>
        </p:nvSpPr>
        <p:spPr>
          <a:xfrm>
            <a:off x="4362402" y="478712"/>
            <a:ext cx="7371519" cy="1128614"/>
          </a:xfrm>
        </p:spPr>
        <p:txBody>
          <a:bodyPr anchor="ctr">
            <a:normAutofit/>
          </a:bodyPr>
          <a:lstStyle/>
          <a:p>
            <a:pPr marL="0" indent="0" algn="just">
              <a:buNone/>
            </a:pPr>
            <a:r>
              <a:rPr lang="en-US" sz="2000" dirty="0">
                <a:latin typeface="Times New Roman" panose="02020603050405020304" pitchFamily="18" charset="0"/>
                <a:cs typeface="Times New Roman" panose="02020603050405020304" pitchFamily="18" charset="0"/>
              </a:rPr>
              <a:t>For the third perceptron, we selected DEATH_EVENT as the dependent variable (Y) and three binary variables, diabetes, smoking, </a:t>
            </a:r>
            <a:r>
              <a:rPr lang="en-US" sz="2000" dirty="0" err="1">
                <a:latin typeface="Times New Roman" panose="02020603050405020304" pitchFamily="18" charset="0"/>
                <a:cs typeface="Times New Roman" panose="02020603050405020304" pitchFamily="18" charset="0"/>
              </a:rPr>
              <a:t>anaemia</a:t>
            </a:r>
            <a:r>
              <a:rPr lang="en-US" sz="2000" dirty="0">
                <a:latin typeface="Times New Roman" panose="02020603050405020304" pitchFamily="18" charset="0"/>
                <a:cs typeface="Times New Roman" panose="02020603050405020304" pitchFamily="18" charset="0"/>
              </a:rPr>
              <a:t>, as independent variables (X).</a:t>
            </a:r>
          </a:p>
        </p:txBody>
      </p:sp>
      <p:pic>
        <p:nvPicPr>
          <p:cNvPr id="8" name="Picture 7" descr="A screenshot of a computer program&#10;&#10;Description automatically generated">
            <a:extLst>
              <a:ext uri="{FF2B5EF4-FFF2-40B4-BE49-F238E27FC236}">
                <a16:creationId xmlns:a16="http://schemas.microsoft.com/office/drawing/2014/main" id="{6C87501D-66FA-806A-93CD-B523F7B1A524}"/>
              </a:ext>
            </a:extLst>
          </p:cNvPr>
          <p:cNvPicPr>
            <a:picLocks noChangeAspect="1"/>
          </p:cNvPicPr>
          <p:nvPr/>
        </p:nvPicPr>
        <p:blipFill>
          <a:blip r:embed="rId2"/>
          <a:stretch>
            <a:fillRect/>
          </a:stretch>
        </p:blipFill>
        <p:spPr>
          <a:xfrm>
            <a:off x="4870988" y="2501977"/>
            <a:ext cx="6837883" cy="3656969"/>
          </a:xfrm>
          <a:prstGeom prst="rect">
            <a:avLst/>
          </a:prstGeom>
        </p:spPr>
      </p:pic>
    </p:spTree>
    <p:extLst>
      <p:ext uri="{BB962C8B-B14F-4D97-AF65-F5344CB8AC3E}">
        <p14:creationId xmlns:p14="http://schemas.microsoft.com/office/powerpoint/2010/main" val="1919656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13D45ED-8A25-2D3F-03CA-324FD1042043}"/>
              </a:ext>
            </a:extLst>
          </p:cNvPr>
          <p:cNvSpPr>
            <a:spLocks noGrp="1"/>
          </p:cNvSpPr>
          <p:nvPr>
            <p:ph type="title"/>
          </p:nvPr>
        </p:nvSpPr>
        <p:spPr>
          <a:xfrm>
            <a:off x="254539" y="2923638"/>
            <a:ext cx="3529526" cy="644013"/>
          </a:xfrm>
        </p:spPr>
        <p:txBody>
          <a:bodyPr vert="horz" lIns="91440" tIns="45720" rIns="91440" bIns="45720" rtlCol="0" anchor="t">
            <a:noAutofit/>
          </a:bodyPr>
          <a:lstStyle/>
          <a:p>
            <a:r>
              <a:rPr lang="en-US" sz="2800" b="1" i="1" kern="1200" dirty="0">
                <a:solidFill>
                  <a:srgbClr val="FFFFFF"/>
                </a:solidFill>
                <a:latin typeface="Times New Roman" panose="02020603050405020304" pitchFamily="18" charset="0"/>
                <a:cs typeface="Times New Roman" panose="02020603050405020304" pitchFamily="18" charset="0"/>
              </a:rPr>
              <a:t>PERCEPTRON - III</a:t>
            </a:r>
          </a:p>
        </p:txBody>
      </p:sp>
      <p:pic>
        <p:nvPicPr>
          <p:cNvPr id="4" name="Content Placeholder 3">
            <a:extLst>
              <a:ext uri="{FF2B5EF4-FFF2-40B4-BE49-F238E27FC236}">
                <a16:creationId xmlns:a16="http://schemas.microsoft.com/office/drawing/2014/main" id="{FA1DE6EF-49DF-2A40-C4A9-2B5E3AEE120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4701681" y="409580"/>
            <a:ext cx="6692962" cy="3764789"/>
          </a:xfrm>
          <a:prstGeom prst="rect">
            <a:avLst/>
          </a:prstGeom>
          <a:noFill/>
        </p:spPr>
      </p:pic>
      <p:pic>
        <p:nvPicPr>
          <p:cNvPr id="3" name="Picture 2">
            <a:extLst>
              <a:ext uri="{FF2B5EF4-FFF2-40B4-BE49-F238E27FC236}">
                <a16:creationId xmlns:a16="http://schemas.microsoft.com/office/drawing/2014/main" id="{A1217BCB-DC96-045F-0CC9-9003A3C66D92}"/>
              </a:ext>
            </a:extLst>
          </p:cNvPr>
          <p:cNvPicPr>
            <a:picLocks noChangeAspect="1"/>
          </p:cNvPicPr>
          <p:nvPr/>
        </p:nvPicPr>
        <p:blipFill>
          <a:blip r:embed="rId3"/>
          <a:stretch>
            <a:fillRect/>
          </a:stretch>
        </p:blipFill>
        <p:spPr>
          <a:xfrm>
            <a:off x="5357099" y="4371852"/>
            <a:ext cx="5382126" cy="2288665"/>
          </a:xfrm>
          <a:prstGeom prst="rect">
            <a:avLst/>
          </a:prstGeom>
        </p:spPr>
      </p:pic>
    </p:spTree>
    <p:extLst>
      <p:ext uri="{BB962C8B-B14F-4D97-AF65-F5344CB8AC3E}">
        <p14:creationId xmlns:p14="http://schemas.microsoft.com/office/powerpoint/2010/main" val="2989565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930ADBE-6F01-BD99-FAE5-F3EE9D7EF720}"/>
              </a:ext>
            </a:extLst>
          </p:cNvPr>
          <p:cNvSpPr>
            <a:spLocks noGrp="1"/>
          </p:cNvSpPr>
          <p:nvPr>
            <p:ph type="title"/>
          </p:nvPr>
        </p:nvSpPr>
        <p:spPr>
          <a:xfrm>
            <a:off x="578888" y="3004935"/>
            <a:ext cx="2880828" cy="481420"/>
          </a:xfrm>
        </p:spPr>
        <p:txBody>
          <a:bodyPr vert="horz" lIns="91440" tIns="45720" rIns="91440" bIns="45720" rtlCol="0" anchor="t">
            <a:normAutofit fontScale="90000"/>
          </a:bodyPr>
          <a:lstStyle/>
          <a:p>
            <a:r>
              <a:rPr lang="en-US" sz="2800" b="1" i="1" kern="1200" dirty="0">
                <a:solidFill>
                  <a:srgbClr val="FFFFFF"/>
                </a:solidFill>
                <a:latin typeface="Times New Roman" panose="02020603050405020304" pitchFamily="18" charset="0"/>
                <a:cs typeface="Times New Roman" panose="02020603050405020304" pitchFamily="18" charset="0"/>
              </a:rPr>
              <a:t>PERCEPTRON - IV</a:t>
            </a:r>
            <a:endParaRPr lang="en-US" sz="2800" kern="1200" dirty="0">
              <a:solidFill>
                <a:srgbClr val="FFFFFF"/>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F8F1645-76D4-045C-64C2-13AA070D2AC9}"/>
              </a:ext>
            </a:extLst>
          </p:cNvPr>
          <p:cNvPicPr>
            <a:picLocks noChangeAspect="1"/>
          </p:cNvPicPr>
          <p:nvPr/>
        </p:nvPicPr>
        <p:blipFill>
          <a:blip r:embed="rId2"/>
          <a:stretch>
            <a:fillRect/>
          </a:stretch>
        </p:blipFill>
        <p:spPr>
          <a:xfrm>
            <a:off x="4502427" y="2177188"/>
            <a:ext cx="7225748" cy="4366086"/>
          </a:xfrm>
          <a:prstGeom prst="rect">
            <a:avLst/>
          </a:prstGeom>
        </p:spPr>
      </p:pic>
      <p:sp>
        <p:nvSpPr>
          <p:cNvPr id="7" name="Content Placeholder 2">
            <a:extLst>
              <a:ext uri="{FF2B5EF4-FFF2-40B4-BE49-F238E27FC236}">
                <a16:creationId xmlns:a16="http://schemas.microsoft.com/office/drawing/2014/main" id="{FD173527-F91A-46AB-9BDF-BDACBF52CDD9}"/>
              </a:ext>
            </a:extLst>
          </p:cNvPr>
          <p:cNvSpPr>
            <a:spLocks noGrp="1"/>
          </p:cNvSpPr>
          <p:nvPr>
            <p:ph idx="1"/>
          </p:nvPr>
        </p:nvSpPr>
        <p:spPr>
          <a:xfrm>
            <a:off x="4502427" y="524287"/>
            <a:ext cx="7371519" cy="1128614"/>
          </a:xfrm>
        </p:spPr>
        <p:txBody>
          <a:bodyPr anchor="ctr">
            <a:normAutofit/>
          </a:bodyPr>
          <a:lstStyle/>
          <a:p>
            <a:pPr marL="0" indent="0" algn="just">
              <a:buNone/>
            </a:pPr>
            <a:r>
              <a:rPr lang="en-US" sz="2000" dirty="0">
                <a:latin typeface="Times New Roman" panose="02020603050405020304" pitchFamily="18" charset="0"/>
                <a:cs typeface="Times New Roman" panose="02020603050405020304" pitchFamily="18" charset="0"/>
              </a:rPr>
              <a:t>For the third perceptron, we selected DEATH_EVENT as the dependent variable (Y) and four continuous variables, Time, Serum Sodium, Ejection Fraction and Age as independent variables (X).</a:t>
            </a:r>
          </a:p>
        </p:txBody>
      </p:sp>
    </p:spTree>
    <p:extLst>
      <p:ext uri="{BB962C8B-B14F-4D97-AF65-F5344CB8AC3E}">
        <p14:creationId xmlns:p14="http://schemas.microsoft.com/office/powerpoint/2010/main" val="2979736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930ADBE-6F01-BD99-FAE5-F3EE9D7EF720}"/>
              </a:ext>
            </a:extLst>
          </p:cNvPr>
          <p:cNvSpPr>
            <a:spLocks noGrp="1"/>
          </p:cNvSpPr>
          <p:nvPr>
            <p:ph type="title"/>
          </p:nvPr>
        </p:nvSpPr>
        <p:spPr>
          <a:xfrm>
            <a:off x="277318" y="2914698"/>
            <a:ext cx="3483968" cy="661894"/>
          </a:xfrm>
        </p:spPr>
        <p:txBody>
          <a:bodyPr vert="horz" lIns="91440" tIns="45720" rIns="91440" bIns="45720" rtlCol="0" anchor="t">
            <a:normAutofit/>
          </a:bodyPr>
          <a:lstStyle/>
          <a:p>
            <a:pPr algn="ctr"/>
            <a:r>
              <a:rPr lang="en-US" sz="2800" b="1" i="1" kern="1200" dirty="0">
                <a:solidFill>
                  <a:srgbClr val="FFFFFF"/>
                </a:solidFill>
                <a:latin typeface="Times New Roman" panose="02020603050405020304" pitchFamily="18" charset="0"/>
                <a:cs typeface="Times New Roman" panose="02020603050405020304" pitchFamily="18" charset="0"/>
              </a:rPr>
              <a:t>PERCEPTRON - IV</a:t>
            </a:r>
            <a:endParaRPr lang="en-US" sz="2800" kern="1200" dirty="0">
              <a:solidFill>
                <a:srgbClr val="FFFFFF"/>
              </a:solidFill>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AE2A9921-B649-8C95-C557-B5A6B6AEFA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555046" y="2776129"/>
            <a:ext cx="7225748" cy="3807289"/>
          </a:xfrm>
          <a:prstGeom prst="rect">
            <a:avLst/>
          </a:prstGeom>
          <a:noFill/>
        </p:spPr>
      </p:pic>
    </p:spTree>
    <p:extLst>
      <p:ext uri="{BB962C8B-B14F-4D97-AF65-F5344CB8AC3E}">
        <p14:creationId xmlns:p14="http://schemas.microsoft.com/office/powerpoint/2010/main" val="3946135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1" name="Picture 10" descr="Cardiogram">
            <a:extLst>
              <a:ext uri="{FF2B5EF4-FFF2-40B4-BE49-F238E27FC236}">
                <a16:creationId xmlns:a16="http://schemas.microsoft.com/office/drawing/2014/main" id="{B8A24BC2-9283-95E8-AB65-AA53AD29DAB9}"/>
              </a:ext>
            </a:extLst>
          </p:cNvPr>
          <p:cNvPicPr>
            <a:picLocks noChangeAspect="1"/>
          </p:cNvPicPr>
          <p:nvPr/>
        </p:nvPicPr>
        <p:blipFill rotWithShape="1">
          <a:blip r:embed="rId2">
            <a:alphaModFix amt="60000"/>
          </a:blip>
          <a:srcRect t="15414"/>
          <a:stretch/>
        </p:blipFill>
        <p:spPr>
          <a:xfrm>
            <a:off x="-1" y="10"/>
            <a:ext cx="12192001" cy="6857990"/>
          </a:xfrm>
          <a:prstGeom prst="rect">
            <a:avLst/>
          </a:prstGeom>
        </p:spPr>
      </p:pic>
      <p:sp>
        <p:nvSpPr>
          <p:cNvPr id="2" name="Title 1">
            <a:extLst>
              <a:ext uri="{FF2B5EF4-FFF2-40B4-BE49-F238E27FC236}">
                <a16:creationId xmlns:a16="http://schemas.microsoft.com/office/drawing/2014/main" id="{B5D599A2-646B-7C2D-1719-CD63F45AC5E2}"/>
              </a:ext>
            </a:extLst>
          </p:cNvPr>
          <p:cNvSpPr>
            <a:spLocks noGrp="1"/>
          </p:cNvSpPr>
          <p:nvPr>
            <p:ph type="title"/>
          </p:nvPr>
        </p:nvSpPr>
        <p:spPr>
          <a:xfrm>
            <a:off x="984700" y="887611"/>
            <a:ext cx="10219549" cy="653513"/>
          </a:xfrm>
        </p:spPr>
        <p:txBody>
          <a:bodyPr anchor="t">
            <a:normAutofit fontScale="90000"/>
          </a:bodyPr>
          <a:lstStyle/>
          <a:p>
            <a:pPr algn="ctr"/>
            <a:r>
              <a:rPr lang="en-US" b="1" i="1" u="sng" dirty="0">
                <a:solidFill>
                  <a:srgbClr val="FFFFFF"/>
                </a:solidFill>
                <a:latin typeface="Times New Roman" panose="02020603050405020304" pitchFamily="18" charset="0"/>
                <a:cs typeface="Times New Roman" panose="02020603050405020304" pitchFamily="18" charset="0"/>
              </a:rPr>
              <a:t>DATASET – HEART FAILURE</a:t>
            </a:r>
          </a:p>
        </p:txBody>
      </p:sp>
      <p:sp>
        <p:nvSpPr>
          <p:cNvPr id="3" name="Content Placeholder 2">
            <a:extLst>
              <a:ext uri="{FF2B5EF4-FFF2-40B4-BE49-F238E27FC236}">
                <a16:creationId xmlns:a16="http://schemas.microsoft.com/office/drawing/2014/main" id="{A85478F2-7525-967F-F307-02D51273757C}"/>
              </a:ext>
            </a:extLst>
          </p:cNvPr>
          <p:cNvSpPr>
            <a:spLocks noGrp="1"/>
          </p:cNvSpPr>
          <p:nvPr>
            <p:ph idx="1"/>
          </p:nvPr>
        </p:nvSpPr>
        <p:spPr>
          <a:xfrm>
            <a:off x="1024177" y="2035184"/>
            <a:ext cx="10140594" cy="4822806"/>
          </a:xfrm>
        </p:spPr>
        <p:txBody>
          <a:bodyPr>
            <a:normAutofit/>
          </a:bodyPr>
          <a:lstStyle/>
          <a:p>
            <a:pPr marL="0" indent="0">
              <a:buNone/>
            </a:pPr>
            <a:r>
              <a:rPr lang="en-US" sz="1800" dirty="0">
                <a:solidFill>
                  <a:srgbClr val="FFFFFF"/>
                </a:solidFill>
                <a:latin typeface="Times New Roman" panose="02020603050405020304" pitchFamily="18" charset="0"/>
                <a:ea typeface="Calibri"/>
                <a:cs typeface="Times New Roman" panose="02020603050405020304" pitchFamily="18" charset="0"/>
                <a:sym typeface="Calibri"/>
              </a:rPr>
              <a:t>This information came from the repository of machine learning datasets at the University of California, Irvine. This dataset includes the following data fields:</a:t>
            </a:r>
          </a:p>
          <a:p>
            <a:pPr marL="0" indent="0">
              <a:buNone/>
            </a:pPr>
            <a:endParaRPr lang="en-US" sz="1800" dirty="0">
              <a:solidFill>
                <a:srgbClr val="FFFFFF"/>
              </a:solidFill>
              <a:latin typeface="Times New Roman" panose="02020603050405020304" pitchFamily="18" charset="0"/>
              <a:cs typeface="Times New Roman" panose="02020603050405020304" pitchFamily="18" charset="0"/>
              <a:sym typeface="Calibri"/>
            </a:endParaRPr>
          </a:p>
          <a:p>
            <a:pPr marL="0" lvl="0" indent="0" rtl="0">
              <a:spcBef>
                <a:spcPts val="0"/>
              </a:spcBef>
              <a:spcAft>
                <a:spcPts val="0"/>
              </a:spcAft>
              <a:buNone/>
            </a:pPr>
            <a:r>
              <a:rPr lang="en-US" sz="1800" b="1" u="sng" dirty="0">
                <a:solidFill>
                  <a:srgbClr val="FFFFFF"/>
                </a:solidFill>
                <a:latin typeface="Times New Roman" panose="02020603050405020304" pitchFamily="18" charset="0"/>
                <a:ea typeface="Calibri"/>
                <a:cs typeface="Times New Roman" panose="02020603050405020304" pitchFamily="18" charset="0"/>
                <a:sym typeface="Calibri"/>
              </a:rPr>
              <a:t>Data Fields:</a:t>
            </a:r>
          </a:p>
          <a:p>
            <a:pPr marL="0" lvl="0" indent="0" rtl="0">
              <a:spcBef>
                <a:spcPts val="0"/>
              </a:spcBef>
              <a:spcAft>
                <a:spcPts val="0"/>
              </a:spcAft>
              <a:buNone/>
            </a:pPr>
            <a:endParaRPr lang="en-US" sz="1800" b="1" u="sng" dirty="0">
              <a:solidFill>
                <a:srgbClr val="FFFFFF"/>
              </a:solidFill>
              <a:latin typeface="Times New Roman" panose="02020603050405020304" pitchFamily="18" charset="0"/>
              <a:ea typeface="Calibri"/>
              <a:cs typeface="Times New Roman" panose="02020603050405020304" pitchFamily="18" charset="0"/>
              <a:sym typeface="Calibri"/>
            </a:endParaRPr>
          </a:p>
          <a:p>
            <a:pPr marL="457200" lvl="0" indent="-304800" rtl="0">
              <a:spcBef>
                <a:spcPts val="0"/>
              </a:spcBef>
              <a:spcAft>
                <a:spcPts val="0"/>
              </a:spcAft>
              <a:buSzPts val="1200"/>
              <a:buFont typeface="Calibri"/>
              <a:buChar char="●"/>
            </a:pPr>
            <a:r>
              <a:rPr lang="en-US" sz="1800" dirty="0">
                <a:solidFill>
                  <a:srgbClr val="FFFFFF"/>
                </a:solidFill>
                <a:latin typeface="Times New Roman" panose="02020603050405020304" pitchFamily="18" charset="0"/>
                <a:ea typeface="Calibri"/>
                <a:cs typeface="Times New Roman" panose="02020603050405020304" pitchFamily="18" charset="0"/>
                <a:sym typeface="Calibri"/>
              </a:rPr>
              <a:t>Patient age – age of the patient in years.</a:t>
            </a:r>
          </a:p>
          <a:p>
            <a:pPr marL="457200" lvl="0" indent="-304800" rtl="0">
              <a:spcBef>
                <a:spcPts val="0"/>
              </a:spcBef>
              <a:spcAft>
                <a:spcPts val="0"/>
              </a:spcAft>
              <a:buSzPts val="1200"/>
              <a:buFont typeface="Calibri"/>
              <a:buChar char="●"/>
            </a:pPr>
            <a:r>
              <a:rPr lang="en-US" sz="1800" dirty="0">
                <a:solidFill>
                  <a:srgbClr val="FFFFFF"/>
                </a:solidFill>
                <a:latin typeface="Times New Roman" panose="02020603050405020304" pitchFamily="18" charset="0"/>
                <a:ea typeface="Calibri"/>
                <a:cs typeface="Times New Roman" panose="02020603050405020304" pitchFamily="18" charset="0"/>
                <a:sym typeface="Calibri"/>
              </a:rPr>
              <a:t>Anemia – decrease of hemoglobin or RBCs (Boolean).</a:t>
            </a:r>
          </a:p>
          <a:p>
            <a:pPr marL="457200" lvl="0" indent="-304800" rtl="0">
              <a:spcBef>
                <a:spcPts val="0"/>
              </a:spcBef>
              <a:spcAft>
                <a:spcPts val="0"/>
              </a:spcAft>
              <a:buSzPts val="1200"/>
              <a:buFont typeface="Calibri"/>
              <a:buChar char="●"/>
            </a:pPr>
            <a:r>
              <a:rPr lang="en-US" sz="1800" dirty="0">
                <a:solidFill>
                  <a:srgbClr val="FFFFFF"/>
                </a:solidFill>
                <a:latin typeface="Times New Roman" panose="02020603050405020304" pitchFamily="18" charset="0"/>
                <a:ea typeface="Calibri"/>
                <a:cs typeface="Times New Roman" panose="02020603050405020304" pitchFamily="18" charset="0"/>
                <a:sym typeface="Calibri"/>
              </a:rPr>
              <a:t>High Blood Pressure – hypertension (Boolean).</a:t>
            </a:r>
          </a:p>
          <a:p>
            <a:pPr marL="457200" lvl="0" indent="-304800" rtl="0">
              <a:spcBef>
                <a:spcPts val="0"/>
              </a:spcBef>
              <a:spcAft>
                <a:spcPts val="0"/>
              </a:spcAft>
              <a:buSzPts val="1200"/>
              <a:buFont typeface="Calibri"/>
              <a:buChar char="●"/>
            </a:pPr>
            <a:r>
              <a:rPr lang="en-US" sz="1800" dirty="0">
                <a:solidFill>
                  <a:srgbClr val="FFFFFF"/>
                </a:solidFill>
                <a:latin typeface="Times New Roman" panose="02020603050405020304" pitchFamily="18" charset="0"/>
                <a:ea typeface="Calibri"/>
                <a:cs typeface="Times New Roman" panose="02020603050405020304" pitchFamily="18" charset="0"/>
                <a:sym typeface="Calibri"/>
              </a:rPr>
              <a:t>Creatinine phosphokinase – level of CPK enzyme in blood(mcg/L).</a:t>
            </a:r>
          </a:p>
          <a:p>
            <a:pPr marL="457200" lvl="0" indent="-304800" rtl="0">
              <a:spcBef>
                <a:spcPts val="0"/>
              </a:spcBef>
              <a:spcAft>
                <a:spcPts val="0"/>
              </a:spcAft>
              <a:buSzPts val="1200"/>
              <a:buFont typeface="Calibri"/>
              <a:buChar char="●"/>
            </a:pPr>
            <a:r>
              <a:rPr lang="en-US" sz="1800" dirty="0">
                <a:solidFill>
                  <a:srgbClr val="FFFFFF"/>
                </a:solidFill>
                <a:latin typeface="Times New Roman" panose="02020603050405020304" pitchFamily="18" charset="0"/>
                <a:ea typeface="Calibri"/>
                <a:cs typeface="Times New Roman" panose="02020603050405020304" pitchFamily="18" charset="0"/>
                <a:sym typeface="Calibri"/>
              </a:rPr>
              <a:t>Diabetes – if the patient has diabetes(Boolean).</a:t>
            </a:r>
          </a:p>
          <a:p>
            <a:pPr marL="457200" lvl="0" indent="-304800" rtl="0">
              <a:spcBef>
                <a:spcPts val="0"/>
              </a:spcBef>
              <a:spcAft>
                <a:spcPts val="0"/>
              </a:spcAft>
              <a:buSzPts val="1200"/>
              <a:buFont typeface="Calibri"/>
              <a:buChar char="●"/>
            </a:pPr>
            <a:r>
              <a:rPr lang="en-US" sz="1800" dirty="0">
                <a:solidFill>
                  <a:srgbClr val="FFFFFF"/>
                </a:solidFill>
                <a:latin typeface="Times New Roman" panose="02020603050405020304" pitchFamily="18" charset="0"/>
                <a:ea typeface="Calibri"/>
                <a:cs typeface="Times New Roman" panose="02020603050405020304" pitchFamily="18" charset="0"/>
                <a:sym typeface="Calibri"/>
              </a:rPr>
              <a:t>Ejection fraction – percentage of blood leaving the heart at each contraction(percentage).</a:t>
            </a:r>
          </a:p>
          <a:p>
            <a:pPr marL="457200" lvl="0" indent="-304800" rtl="0">
              <a:spcBef>
                <a:spcPts val="0"/>
              </a:spcBef>
              <a:spcAft>
                <a:spcPts val="0"/>
              </a:spcAft>
              <a:buSzPts val="1200"/>
              <a:buFont typeface="Calibri"/>
              <a:buChar char="●"/>
            </a:pPr>
            <a:r>
              <a:rPr lang="en-US" sz="1800" dirty="0">
                <a:solidFill>
                  <a:srgbClr val="FFFFFF"/>
                </a:solidFill>
                <a:latin typeface="Times New Roman" panose="02020603050405020304" pitchFamily="18" charset="0"/>
                <a:ea typeface="Calibri"/>
                <a:cs typeface="Times New Roman" panose="02020603050405020304" pitchFamily="18" charset="0"/>
                <a:sym typeface="Calibri"/>
              </a:rPr>
              <a:t>Platelets – platelets in blood.</a:t>
            </a:r>
          </a:p>
          <a:p>
            <a:pPr marL="457200" lvl="0" indent="-304800" rtl="0">
              <a:spcBef>
                <a:spcPts val="0"/>
              </a:spcBef>
              <a:spcAft>
                <a:spcPts val="0"/>
              </a:spcAft>
              <a:buSzPts val="1200"/>
              <a:buFont typeface="Calibri"/>
              <a:buChar char="●"/>
            </a:pPr>
            <a:r>
              <a:rPr lang="en-US" sz="1800" dirty="0">
                <a:solidFill>
                  <a:srgbClr val="FFFFFF"/>
                </a:solidFill>
                <a:latin typeface="Times New Roman" panose="02020603050405020304" pitchFamily="18" charset="0"/>
                <a:ea typeface="Calibri"/>
                <a:cs typeface="Times New Roman" panose="02020603050405020304" pitchFamily="18" charset="0"/>
                <a:sym typeface="Calibri"/>
              </a:rPr>
              <a:t>Sex – Gender.</a:t>
            </a:r>
          </a:p>
          <a:p>
            <a:pPr marL="457200" lvl="0" indent="-304800" rtl="0">
              <a:spcBef>
                <a:spcPts val="0"/>
              </a:spcBef>
              <a:spcAft>
                <a:spcPts val="0"/>
              </a:spcAft>
              <a:buSzPts val="1200"/>
              <a:buFont typeface="Calibri"/>
              <a:buChar char="●"/>
            </a:pPr>
            <a:r>
              <a:rPr lang="en-US" sz="1800" dirty="0">
                <a:solidFill>
                  <a:srgbClr val="FFFFFF"/>
                </a:solidFill>
                <a:latin typeface="Times New Roman" panose="02020603050405020304" pitchFamily="18" charset="0"/>
                <a:ea typeface="Calibri"/>
                <a:cs typeface="Times New Roman" panose="02020603050405020304" pitchFamily="18" charset="0"/>
                <a:sym typeface="Calibri"/>
              </a:rPr>
              <a:t>Serum creatinine – levels of serum creatinine in blood (mg/dL).</a:t>
            </a:r>
          </a:p>
          <a:p>
            <a:pPr marL="457200" indent="-304800">
              <a:spcBef>
                <a:spcPts val="0"/>
              </a:spcBef>
              <a:buSzPts val="1200"/>
              <a:buFont typeface="Calibri"/>
              <a:buChar char="●"/>
            </a:pPr>
            <a:r>
              <a:rPr lang="en-US" sz="1800" dirty="0">
                <a:solidFill>
                  <a:srgbClr val="FFFFFF"/>
                </a:solidFill>
                <a:latin typeface="Times New Roman" panose="02020603050405020304" pitchFamily="18" charset="0"/>
                <a:ea typeface="Calibri"/>
                <a:cs typeface="Times New Roman" panose="02020603050405020304" pitchFamily="18" charset="0"/>
                <a:sym typeface="Calibri"/>
              </a:rPr>
              <a:t>Serum sodium - levels of serum sodium in blood (mEq/L).</a:t>
            </a:r>
          </a:p>
          <a:p>
            <a:pPr marL="457200" lvl="0" indent="-304800" rtl="0">
              <a:spcBef>
                <a:spcPts val="0"/>
              </a:spcBef>
              <a:spcAft>
                <a:spcPts val="0"/>
              </a:spcAft>
              <a:buSzPts val="1200"/>
              <a:buFont typeface="Calibri"/>
              <a:buChar char="●"/>
            </a:pPr>
            <a:r>
              <a:rPr lang="en-US" sz="1800" dirty="0">
                <a:solidFill>
                  <a:srgbClr val="FFFFFF"/>
                </a:solidFill>
                <a:latin typeface="Times New Roman" panose="02020603050405020304" pitchFamily="18" charset="0"/>
                <a:ea typeface="Calibri"/>
                <a:cs typeface="Times New Roman" panose="02020603050405020304" pitchFamily="18" charset="0"/>
                <a:sym typeface="Calibri"/>
              </a:rPr>
              <a:t>Smoking – smokes or not (Boolean).</a:t>
            </a:r>
          </a:p>
          <a:p>
            <a:pPr marL="457200" lvl="0" indent="-304800" rtl="0">
              <a:spcBef>
                <a:spcPts val="0"/>
              </a:spcBef>
              <a:spcAft>
                <a:spcPts val="0"/>
              </a:spcAft>
              <a:buSzPts val="1200"/>
              <a:buFont typeface="Calibri"/>
              <a:buChar char="●"/>
            </a:pPr>
            <a:r>
              <a:rPr lang="en-US" sz="1800" dirty="0">
                <a:solidFill>
                  <a:srgbClr val="FFFFFF"/>
                </a:solidFill>
                <a:latin typeface="Times New Roman" panose="02020603050405020304" pitchFamily="18" charset="0"/>
                <a:ea typeface="Calibri"/>
                <a:cs typeface="Times New Roman" panose="02020603050405020304" pitchFamily="18" charset="0"/>
                <a:sym typeface="Calibri"/>
              </a:rPr>
              <a:t>Time – follow-up period (days).</a:t>
            </a:r>
          </a:p>
          <a:p>
            <a:pPr marL="457200" lvl="0" indent="-304800" rtl="0">
              <a:spcBef>
                <a:spcPts val="0"/>
              </a:spcBef>
              <a:spcAft>
                <a:spcPts val="0"/>
              </a:spcAft>
              <a:buSzPts val="1200"/>
              <a:buFont typeface="Calibri"/>
              <a:buChar char="●"/>
            </a:pPr>
            <a:r>
              <a:rPr lang="en-US" sz="1800" dirty="0">
                <a:solidFill>
                  <a:srgbClr val="FFFFFF"/>
                </a:solidFill>
                <a:latin typeface="Times New Roman" panose="02020603050405020304" pitchFamily="18" charset="0"/>
                <a:ea typeface="Calibri"/>
                <a:cs typeface="Times New Roman" panose="02020603050405020304" pitchFamily="18" charset="0"/>
                <a:sym typeface="Calibri"/>
              </a:rPr>
              <a:t>Death Event – fatality (Boolean).</a:t>
            </a:r>
          </a:p>
          <a:p>
            <a:pPr marL="0" indent="0">
              <a:buNone/>
            </a:pPr>
            <a:endParaRPr lang="en-US" sz="1100" dirty="0">
              <a:solidFill>
                <a:srgbClr val="FFFFFF"/>
              </a:solidFill>
            </a:endParaRPr>
          </a:p>
        </p:txBody>
      </p:sp>
    </p:spTree>
    <p:extLst>
      <p:ext uri="{BB962C8B-B14F-4D97-AF65-F5344CB8AC3E}">
        <p14:creationId xmlns:p14="http://schemas.microsoft.com/office/powerpoint/2010/main" val="610578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Turquoise drawing pin on a pink background">
            <a:extLst>
              <a:ext uri="{FF2B5EF4-FFF2-40B4-BE49-F238E27FC236}">
                <a16:creationId xmlns:a16="http://schemas.microsoft.com/office/drawing/2014/main" id="{AB0BA638-6B4F-9B4E-54F5-B1EFF90BB310}"/>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4ECE9C40-A73C-EBDA-E2F7-F2FDBE03FCD0}"/>
              </a:ext>
            </a:extLst>
          </p:cNvPr>
          <p:cNvSpPr>
            <a:spLocks noGrp="1"/>
          </p:cNvSpPr>
          <p:nvPr>
            <p:ph type="title"/>
          </p:nvPr>
        </p:nvSpPr>
        <p:spPr>
          <a:xfrm>
            <a:off x="640079" y="640080"/>
            <a:ext cx="2976423"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400" b="1" i="1" dirty="0">
                <a:solidFill>
                  <a:srgbClr val="262626"/>
                </a:solidFill>
              </a:rPr>
              <a:t>SUMMARY OF PERCEPTRONS</a:t>
            </a:r>
          </a:p>
        </p:txBody>
      </p:sp>
      <p:sp>
        <p:nvSpPr>
          <p:cNvPr id="3" name="TextBox 2">
            <a:extLst>
              <a:ext uri="{FF2B5EF4-FFF2-40B4-BE49-F238E27FC236}">
                <a16:creationId xmlns:a16="http://schemas.microsoft.com/office/drawing/2014/main" id="{EF183D7B-1E86-8517-016C-BD4B82B06A73}"/>
              </a:ext>
            </a:extLst>
          </p:cNvPr>
          <p:cNvSpPr txBox="1"/>
          <p:nvPr/>
        </p:nvSpPr>
        <p:spPr>
          <a:xfrm>
            <a:off x="5475249" y="769434"/>
            <a:ext cx="6322741"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Perceptron 1</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Perceptron 2</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Perceptron 3</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Perceptron 4</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8193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B41E4DE-81E3-C10A-1CA1-C4ECDD878B03}"/>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b="1" dirty="0">
                <a:solidFill>
                  <a:schemeClr val="bg2"/>
                </a:solidFill>
              </a:rPr>
              <a:t>Support Vector Machines</a:t>
            </a:r>
            <a:endParaRPr lang="en-US" sz="4000" b="1" kern="1200" dirty="0">
              <a:solidFill>
                <a:schemeClr val="bg2"/>
              </a:solidFill>
              <a:latin typeface="+mj-lt"/>
              <a:ea typeface="+mj-ea"/>
              <a:cs typeface="+mj-cs"/>
            </a:endParaRPr>
          </a:p>
        </p:txBody>
      </p:sp>
    </p:spTree>
    <p:extLst>
      <p:ext uri="{BB962C8B-B14F-4D97-AF65-F5344CB8AC3E}">
        <p14:creationId xmlns:p14="http://schemas.microsoft.com/office/powerpoint/2010/main" val="22275364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09E46A-B308-938A-AE7D-685031442FCD}"/>
              </a:ext>
            </a:extLst>
          </p:cNvPr>
          <p:cNvSpPr>
            <a:spLocks noGrp="1"/>
          </p:cNvSpPr>
          <p:nvPr>
            <p:ph type="title"/>
          </p:nvPr>
        </p:nvSpPr>
        <p:spPr>
          <a:xfrm>
            <a:off x="1136397" y="502020"/>
            <a:ext cx="5323715" cy="1642970"/>
          </a:xfrm>
        </p:spPr>
        <p:txBody>
          <a:bodyPr vert="horz" lIns="91440" tIns="45720" rIns="91440" bIns="45720" rtlCol="0" anchor="b">
            <a:normAutofit/>
          </a:bodyPr>
          <a:lstStyle/>
          <a:p>
            <a:r>
              <a:rPr lang="en-US" sz="4000" b="1" i="1" kern="1200" dirty="0">
                <a:solidFill>
                  <a:schemeClr val="tx1"/>
                </a:solidFill>
                <a:latin typeface="+mj-lt"/>
                <a:ea typeface="+mj-ea"/>
                <a:cs typeface="+mj-cs"/>
              </a:rPr>
              <a:t>SVM - I</a:t>
            </a:r>
            <a:endParaRPr lang="en-US" sz="4000"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606B4BB8-EABC-7083-96B8-6C4B4D27AE1D}"/>
              </a:ext>
            </a:extLst>
          </p:cNvPr>
          <p:cNvSpPr txBox="1"/>
          <p:nvPr/>
        </p:nvSpPr>
        <p:spPr>
          <a:xfrm>
            <a:off x="1144923" y="2405894"/>
            <a:ext cx="5315189" cy="3535083"/>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kern="1200" dirty="0">
                <a:solidFill>
                  <a:schemeClr val="tx1"/>
                </a:solidFill>
                <a:latin typeface="+mn-lt"/>
                <a:ea typeface="+mn-ea"/>
                <a:cs typeface="+mn-cs"/>
              </a:rPr>
              <a:t>We trained an SVM model on a heart failure dataset with two continuous variables, </a:t>
            </a:r>
            <a:r>
              <a:rPr lang="en-US" sz="2000" kern="1200" dirty="0" err="1">
                <a:solidFill>
                  <a:schemeClr val="tx1"/>
                </a:solidFill>
                <a:latin typeface="+mn-lt"/>
                <a:ea typeface="+mn-ea"/>
                <a:cs typeface="+mn-cs"/>
              </a:rPr>
              <a:t>serum_sodium</a:t>
            </a:r>
            <a:r>
              <a:rPr lang="en-US" sz="2000" kern="1200" dirty="0">
                <a:solidFill>
                  <a:schemeClr val="tx1"/>
                </a:solidFill>
                <a:latin typeface="+mn-lt"/>
                <a:ea typeface="+mn-ea"/>
                <a:cs typeface="+mn-cs"/>
              </a:rPr>
              <a:t> and platelets, to predict the Death event. This enabled us to create a model with two continuous x-variables and Death event as the y-variable, and then assess its accuracy by predicting death events on the testing dataset.</a:t>
            </a:r>
            <a:endParaRPr lang="en-US" sz="2000" dirty="0"/>
          </a:p>
        </p:txBody>
      </p:sp>
      <p:sp>
        <p:nvSpPr>
          <p:cNvPr id="23" name="Rectangle 2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65FC81C6-AFE8-C6BB-3870-C63E44A0344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35284"/>
          <a:stretch/>
        </p:blipFill>
        <p:spPr bwMode="auto">
          <a:xfrm>
            <a:off x="7134726" y="1666908"/>
            <a:ext cx="4511842" cy="3413580"/>
          </a:xfrm>
          <a:prstGeom prst="rect">
            <a:avLst/>
          </a:prstGeom>
          <a:noFill/>
          <a:ln>
            <a:noFill/>
          </a:ln>
        </p:spPr>
      </p:pic>
    </p:spTree>
    <p:extLst>
      <p:ext uri="{BB962C8B-B14F-4D97-AF65-F5344CB8AC3E}">
        <p14:creationId xmlns:p14="http://schemas.microsoft.com/office/powerpoint/2010/main" val="2563917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ACFBF70-EE02-688F-0949-D9033EED118C}"/>
              </a:ext>
            </a:extLst>
          </p:cNvPr>
          <p:cNvSpPr>
            <a:spLocks noGrp="1"/>
          </p:cNvSpPr>
          <p:nvPr>
            <p:ph type="title"/>
          </p:nvPr>
        </p:nvSpPr>
        <p:spPr>
          <a:xfrm>
            <a:off x="578888" y="3012271"/>
            <a:ext cx="2880828" cy="466748"/>
          </a:xfrm>
        </p:spPr>
        <p:txBody>
          <a:bodyPr vert="horz" lIns="91440" tIns="45720" rIns="91440" bIns="45720" rtlCol="0" anchor="t">
            <a:normAutofit fontScale="90000"/>
          </a:bodyPr>
          <a:lstStyle/>
          <a:p>
            <a:pPr algn="ctr"/>
            <a:r>
              <a:rPr lang="en-US" sz="2800" b="1" i="1" kern="1200" dirty="0">
                <a:solidFill>
                  <a:srgbClr val="FFFFFF"/>
                </a:solidFill>
                <a:latin typeface="Times New Roman" panose="02020603050405020304" pitchFamily="18" charset="0"/>
                <a:cs typeface="Times New Roman" panose="02020603050405020304" pitchFamily="18" charset="0"/>
              </a:rPr>
              <a:t>SVM - I</a:t>
            </a:r>
            <a:endParaRPr lang="en-US" sz="2800" kern="1200" dirty="0">
              <a:solidFill>
                <a:srgbClr val="FFFFFF"/>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B0E997F-3B7B-74A2-050D-0B0888E30D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502428" y="1189018"/>
            <a:ext cx="7225748" cy="4479963"/>
          </a:xfrm>
          <a:prstGeom prst="rect">
            <a:avLst/>
          </a:prstGeom>
          <a:noFill/>
        </p:spPr>
      </p:pic>
    </p:spTree>
    <p:extLst>
      <p:ext uri="{BB962C8B-B14F-4D97-AF65-F5344CB8AC3E}">
        <p14:creationId xmlns:p14="http://schemas.microsoft.com/office/powerpoint/2010/main" val="3358554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B8B659-181F-2263-AB0C-93032149E65D}"/>
              </a:ext>
            </a:extLst>
          </p:cNvPr>
          <p:cNvSpPr>
            <a:spLocks noGrp="1"/>
          </p:cNvSpPr>
          <p:nvPr>
            <p:ph type="title"/>
          </p:nvPr>
        </p:nvSpPr>
        <p:spPr>
          <a:xfrm>
            <a:off x="345410" y="3166462"/>
            <a:ext cx="3346995" cy="545352"/>
          </a:xfrm>
        </p:spPr>
        <p:txBody>
          <a:bodyPr anchor="b">
            <a:normAutofit/>
          </a:bodyPr>
          <a:lstStyle/>
          <a:p>
            <a:pPr algn="ctr"/>
            <a:r>
              <a:rPr lang="en-US" sz="2800" dirty="0">
                <a:solidFill>
                  <a:srgbClr val="FFFFFF"/>
                </a:solidFill>
                <a:latin typeface="Times New Roman" panose="02020603050405020304" pitchFamily="18" charset="0"/>
                <a:cs typeface="Times New Roman" panose="02020603050405020304" pitchFamily="18" charset="0"/>
              </a:rPr>
              <a:t>Accuracy of </a:t>
            </a:r>
            <a:r>
              <a:rPr lang="en-US" sz="2800" i="1" dirty="0">
                <a:solidFill>
                  <a:srgbClr val="FFFFFF"/>
                </a:solidFill>
                <a:latin typeface="Times New Roman" panose="02020603050405020304" pitchFamily="18" charset="0"/>
                <a:cs typeface="Times New Roman" panose="02020603050405020304" pitchFamily="18" charset="0"/>
              </a:rPr>
              <a:t>SVM - I</a:t>
            </a:r>
            <a:r>
              <a:rPr lang="en-US" sz="2800" dirty="0">
                <a:solidFill>
                  <a:srgbClr val="FFFFFF"/>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3F9C80CB-A1AC-2E3E-37A6-F7F918382B35}"/>
              </a:ext>
            </a:extLst>
          </p:cNvPr>
          <p:cNvSpPr>
            <a:spLocks noGrp="1"/>
          </p:cNvSpPr>
          <p:nvPr>
            <p:ph idx="1"/>
          </p:nvPr>
        </p:nvSpPr>
        <p:spPr>
          <a:xfrm>
            <a:off x="4810259" y="649480"/>
            <a:ext cx="6555347" cy="5546047"/>
          </a:xfrm>
        </p:spPr>
        <p:txBody>
          <a:bodyPr anchor="ctr">
            <a:normAutofit/>
          </a:bodyPr>
          <a:lstStyle/>
          <a:p>
            <a:endParaRPr lang="en-US" sz="2000"/>
          </a:p>
        </p:txBody>
      </p:sp>
    </p:spTree>
    <p:extLst>
      <p:ext uri="{BB962C8B-B14F-4D97-AF65-F5344CB8AC3E}">
        <p14:creationId xmlns:p14="http://schemas.microsoft.com/office/powerpoint/2010/main" val="3415154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09E46A-B308-938A-AE7D-685031442FCD}"/>
              </a:ext>
            </a:extLst>
          </p:cNvPr>
          <p:cNvSpPr>
            <a:spLocks noGrp="1"/>
          </p:cNvSpPr>
          <p:nvPr>
            <p:ph type="title"/>
          </p:nvPr>
        </p:nvSpPr>
        <p:spPr>
          <a:xfrm>
            <a:off x="1136397" y="502020"/>
            <a:ext cx="5323715" cy="1642970"/>
          </a:xfrm>
        </p:spPr>
        <p:txBody>
          <a:bodyPr vert="horz" lIns="91440" tIns="45720" rIns="91440" bIns="45720" rtlCol="0" anchor="b">
            <a:normAutofit/>
          </a:bodyPr>
          <a:lstStyle/>
          <a:p>
            <a:r>
              <a:rPr lang="en-US" sz="4000" b="1" i="1" kern="1200">
                <a:solidFill>
                  <a:schemeClr val="tx1"/>
                </a:solidFill>
                <a:latin typeface="+mj-lt"/>
                <a:ea typeface="+mj-ea"/>
                <a:cs typeface="+mj-cs"/>
              </a:rPr>
              <a:t>SVM - II</a:t>
            </a:r>
            <a:endParaRPr lang="en-US" sz="4000" kern="1200">
              <a:solidFill>
                <a:schemeClr val="tx1"/>
              </a:solidFill>
              <a:latin typeface="+mj-lt"/>
              <a:ea typeface="+mj-ea"/>
              <a:cs typeface="+mj-cs"/>
            </a:endParaRPr>
          </a:p>
        </p:txBody>
      </p:sp>
      <p:sp>
        <p:nvSpPr>
          <p:cNvPr id="5" name="TextBox 4">
            <a:extLst>
              <a:ext uri="{FF2B5EF4-FFF2-40B4-BE49-F238E27FC236}">
                <a16:creationId xmlns:a16="http://schemas.microsoft.com/office/drawing/2014/main" id="{606B4BB8-EABC-7083-96B8-6C4B4D27AE1D}"/>
              </a:ext>
            </a:extLst>
          </p:cNvPr>
          <p:cNvSpPr txBox="1"/>
          <p:nvPr/>
        </p:nvSpPr>
        <p:spPr>
          <a:xfrm>
            <a:off x="1144923" y="2405894"/>
            <a:ext cx="5315189" cy="3535083"/>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a:t>We trained an SVM model on a heart failure dataset with two independant variables, anaemia, ejection_fraction to predict the Death event. This enabled us to create a model with two  x-variables and Death event as the y-variable, and then assess its accuracy by predicting death events on the testing dataset.</a:t>
            </a:r>
          </a:p>
        </p:txBody>
      </p:sp>
      <p:sp>
        <p:nvSpPr>
          <p:cNvPr id="23" name="Rectangle 2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BCC08DA0-F478-4466-135F-ACBA35EB402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4296"/>
          <a:stretch/>
        </p:blipFill>
        <p:spPr bwMode="auto">
          <a:xfrm>
            <a:off x="7075967" y="1651791"/>
            <a:ext cx="4170530" cy="3586310"/>
          </a:xfrm>
          <a:prstGeom prst="rect">
            <a:avLst/>
          </a:prstGeom>
          <a:noFill/>
        </p:spPr>
      </p:pic>
    </p:spTree>
    <p:extLst>
      <p:ext uri="{BB962C8B-B14F-4D97-AF65-F5344CB8AC3E}">
        <p14:creationId xmlns:p14="http://schemas.microsoft.com/office/powerpoint/2010/main" val="3016164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99000F8-FA6C-5CD2-FC43-B40C6CDE3F79}"/>
              </a:ext>
            </a:extLst>
          </p:cNvPr>
          <p:cNvSpPr>
            <a:spLocks noGrp="1"/>
          </p:cNvSpPr>
          <p:nvPr>
            <p:ph type="title"/>
          </p:nvPr>
        </p:nvSpPr>
        <p:spPr>
          <a:xfrm>
            <a:off x="578888" y="3006695"/>
            <a:ext cx="2880828" cy="477899"/>
          </a:xfrm>
        </p:spPr>
        <p:txBody>
          <a:bodyPr vert="horz" lIns="91440" tIns="45720" rIns="91440" bIns="45720" rtlCol="0" anchor="t">
            <a:normAutofit/>
          </a:bodyPr>
          <a:lstStyle/>
          <a:p>
            <a:pPr algn="ctr"/>
            <a:r>
              <a:rPr lang="en-US" sz="2800" b="1" i="1" kern="1200" dirty="0">
                <a:solidFill>
                  <a:srgbClr val="FFFFFF"/>
                </a:solidFill>
                <a:latin typeface="Times New Roman" panose="02020603050405020304" pitchFamily="18" charset="0"/>
                <a:cs typeface="Times New Roman" panose="02020603050405020304" pitchFamily="18" charset="0"/>
              </a:rPr>
              <a:t>SVM - II</a:t>
            </a:r>
            <a:endParaRPr lang="en-US" sz="2800"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1E4D7715-1AE2-C656-C534-117A8044A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502428" y="1189018"/>
            <a:ext cx="7225748" cy="4479963"/>
          </a:xfrm>
          <a:prstGeom prst="rect">
            <a:avLst/>
          </a:prstGeom>
          <a:noFill/>
        </p:spPr>
      </p:pic>
    </p:spTree>
    <p:extLst>
      <p:ext uri="{BB962C8B-B14F-4D97-AF65-F5344CB8AC3E}">
        <p14:creationId xmlns:p14="http://schemas.microsoft.com/office/powerpoint/2010/main" val="1154695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CBDF74-40B8-4A9B-7CDE-41E2D020E1A1}"/>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Accuracy of </a:t>
            </a:r>
            <a:r>
              <a:rPr lang="en-US" sz="4000" i="1">
                <a:solidFill>
                  <a:srgbClr val="FFFFFF"/>
                </a:solidFill>
                <a:latin typeface="Times New Roman" panose="02020603050405020304" pitchFamily="18" charset="0"/>
                <a:cs typeface="Times New Roman" panose="02020603050405020304" pitchFamily="18" charset="0"/>
              </a:rPr>
              <a:t>SVM - II</a:t>
            </a:r>
            <a:endParaRPr lang="en-US" sz="4000">
              <a:solidFill>
                <a:srgbClr val="FFFFFF"/>
              </a:solidFill>
            </a:endParaRPr>
          </a:p>
        </p:txBody>
      </p:sp>
      <p:sp>
        <p:nvSpPr>
          <p:cNvPr id="3" name="Content Placeholder 2">
            <a:extLst>
              <a:ext uri="{FF2B5EF4-FFF2-40B4-BE49-F238E27FC236}">
                <a16:creationId xmlns:a16="http://schemas.microsoft.com/office/drawing/2014/main" id="{4B2E247C-60E3-626E-EE75-97260D589B48}"/>
              </a:ext>
            </a:extLst>
          </p:cNvPr>
          <p:cNvSpPr>
            <a:spLocks noGrp="1"/>
          </p:cNvSpPr>
          <p:nvPr>
            <p:ph idx="1"/>
          </p:nvPr>
        </p:nvSpPr>
        <p:spPr>
          <a:xfrm>
            <a:off x="4810259" y="649480"/>
            <a:ext cx="6555347" cy="5546047"/>
          </a:xfrm>
        </p:spPr>
        <p:txBody>
          <a:bodyPr anchor="ctr">
            <a:normAutofit/>
          </a:bodyPr>
          <a:lstStyle/>
          <a:p>
            <a:endParaRPr lang="en-US" sz="2000"/>
          </a:p>
        </p:txBody>
      </p:sp>
    </p:spTree>
    <p:extLst>
      <p:ext uri="{BB962C8B-B14F-4D97-AF65-F5344CB8AC3E}">
        <p14:creationId xmlns:p14="http://schemas.microsoft.com/office/powerpoint/2010/main" val="753388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9BD38E-90C0-2DF0-1BD2-CE26D45D065B}"/>
              </a:ext>
            </a:extLst>
          </p:cNvPr>
          <p:cNvSpPr>
            <a:spLocks noGrp="1"/>
          </p:cNvSpPr>
          <p:nvPr>
            <p:ph type="title"/>
          </p:nvPr>
        </p:nvSpPr>
        <p:spPr>
          <a:xfrm>
            <a:off x="1136397" y="502020"/>
            <a:ext cx="5323715" cy="1642970"/>
          </a:xfrm>
        </p:spPr>
        <p:txBody>
          <a:bodyPr vert="horz" lIns="91440" tIns="45720" rIns="91440" bIns="45720" rtlCol="0" anchor="b">
            <a:normAutofit/>
          </a:bodyPr>
          <a:lstStyle/>
          <a:p>
            <a:r>
              <a:rPr lang="en-US" sz="4000" b="1" i="1" kern="1200">
                <a:solidFill>
                  <a:schemeClr val="tx1"/>
                </a:solidFill>
                <a:latin typeface="+mj-lt"/>
                <a:ea typeface="+mj-ea"/>
                <a:cs typeface="+mj-cs"/>
              </a:rPr>
              <a:t>SVM - III</a:t>
            </a:r>
            <a:endParaRPr lang="en-US" sz="4000" kern="1200">
              <a:solidFill>
                <a:schemeClr val="tx1"/>
              </a:solidFill>
              <a:latin typeface="+mj-lt"/>
              <a:ea typeface="+mj-ea"/>
              <a:cs typeface="+mj-cs"/>
            </a:endParaRPr>
          </a:p>
        </p:txBody>
      </p:sp>
      <p:sp>
        <p:nvSpPr>
          <p:cNvPr id="6" name="TextBox 5">
            <a:extLst>
              <a:ext uri="{FF2B5EF4-FFF2-40B4-BE49-F238E27FC236}">
                <a16:creationId xmlns:a16="http://schemas.microsoft.com/office/drawing/2014/main" id="{35962D2D-C8D3-2C1A-564E-9153DD3C232A}"/>
              </a:ext>
            </a:extLst>
          </p:cNvPr>
          <p:cNvSpPr txBox="1"/>
          <p:nvPr/>
        </p:nvSpPr>
        <p:spPr>
          <a:xfrm>
            <a:off x="1144923" y="2405894"/>
            <a:ext cx="5315189" cy="3535083"/>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a:t>We trained an SVM model on a heart failure dataset with t  independant variables, anaemia, diabetes, high_blood pressure and serum sodium to predict the Death event. This enabled us to create a model with multiple x-variables and Death event as the y-variable, and then assess its accuracy by predicting death events on the testing dataset.</a:t>
            </a:r>
          </a:p>
        </p:txBody>
      </p:sp>
      <p:sp>
        <p:nvSpPr>
          <p:cNvPr id="13" name="Rectangle 1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F53B017-EEB7-E733-C696-F6D8429480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3993"/>
          <a:stretch/>
        </p:blipFill>
        <p:spPr bwMode="auto">
          <a:xfrm>
            <a:off x="7075967" y="1660023"/>
            <a:ext cx="4170530" cy="3569846"/>
          </a:xfrm>
          <a:prstGeom prst="rect">
            <a:avLst/>
          </a:prstGeom>
          <a:noFill/>
        </p:spPr>
      </p:pic>
    </p:spTree>
    <p:extLst>
      <p:ext uri="{BB962C8B-B14F-4D97-AF65-F5344CB8AC3E}">
        <p14:creationId xmlns:p14="http://schemas.microsoft.com/office/powerpoint/2010/main" val="2765890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61DB56F-AAF3-0F3C-FE57-3C316BDEA42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i="1" kern="1200">
                <a:solidFill>
                  <a:srgbClr val="FFFFFF"/>
                </a:solidFill>
                <a:latin typeface="+mj-lt"/>
                <a:ea typeface="+mj-ea"/>
                <a:cs typeface="+mj-cs"/>
              </a:rPr>
              <a:t>SVM - III</a:t>
            </a:r>
            <a:endParaRPr lang="en-US" sz="4000" kern="1200">
              <a:solidFill>
                <a:srgbClr val="FFFFFF"/>
              </a:solidFill>
              <a:latin typeface="+mj-lt"/>
              <a:ea typeface="+mj-ea"/>
              <a:cs typeface="+mj-cs"/>
            </a:endParaRPr>
          </a:p>
        </p:txBody>
      </p:sp>
      <p:pic>
        <p:nvPicPr>
          <p:cNvPr id="4" name="Content Placeholder 3">
            <a:extLst>
              <a:ext uri="{FF2B5EF4-FFF2-40B4-BE49-F238E27FC236}">
                <a16:creationId xmlns:a16="http://schemas.microsoft.com/office/drawing/2014/main" id="{91534826-17D4-A04D-B482-D669D3A905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502428" y="1189018"/>
            <a:ext cx="7225748" cy="4479963"/>
          </a:xfrm>
          <a:prstGeom prst="rect">
            <a:avLst/>
          </a:prstGeom>
          <a:noFill/>
        </p:spPr>
      </p:pic>
    </p:spTree>
    <p:extLst>
      <p:ext uri="{BB962C8B-B14F-4D97-AF65-F5344CB8AC3E}">
        <p14:creationId xmlns:p14="http://schemas.microsoft.com/office/powerpoint/2010/main" val="2808920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network&#10;&#10;Description automatically generated">
            <a:extLst>
              <a:ext uri="{FF2B5EF4-FFF2-40B4-BE49-F238E27FC236}">
                <a16:creationId xmlns:a16="http://schemas.microsoft.com/office/drawing/2014/main" id="{538E82CE-1EFC-25DB-EA71-63DC56B28C9E}"/>
              </a:ext>
            </a:extLst>
          </p:cNvPr>
          <p:cNvPicPr>
            <a:picLocks noChangeAspect="1"/>
          </p:cNvPicPr>
          <p:nvPr/>
        </p:nvPicPr>
        <p:blipFill rotWithShape="1">
          <a:blip r:embed="rId2"/>
          <a:srcRect t="29687"/>
          <a:stretch/>
        </p:blipFill>
        <p:spPr>
          <a:xfrm>
            <a:off x="20" y="10"/>
            <a:ext cx="12191980" cy="68579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p:spPr>
      </p:pic>
      <p:sp>
        <p:nvSpPr>
          <p:cNvPr id="2" name="Title 1">
            <a:extLst>
              <a:ext uri="{FF2B5EF4-FFF2-40B4-BE49-F238E27FC236}">
                <a16:creationId xmlns:a16="http://schemas.microsoft.com/office/drawing/2014/main" id="{71CF70FB-E061-5A1A-4A2D-8704E764CDD2}"/>
              </a:ext>
            </a:extLst>
          </p:cNvPr>
          <p:cNvSpPr>
            <a:spLocks noGrp="1"/>
          </p:cNvSpPr>
          <p:nvPr>
            <p:ph type="title"/>
          </p:nvPr>
        </p:nvSpPr>
        <p:spPr>
          <a:xfrm>
            <a:off x="599818" y="5234320"/>
            <a:ext cx="6931319" cy="752217"/>
          </a:xfrm>
        </p:spPr>
        <p:txBody>
          <a:bodyPr vert="horz" lIns="91440" tIns="45720" rIns="91440" bIns="45720" rtlCol="0" anchor="b">
            <a:normAutofit/>
          </a:bodyPr>
          <a:lstStyle/>
          <a:p>
            <a:r>
              <a:rPr lang="en-US" sz="3600" b="1" i="1" dirty="0">
                <a:solidFill>
                  <a:schemeClr val="tx1">
                    <a:lumMod val="85000"/>
                    <a:lumOff val="15000"/>
                  </a:schemeClr>
                </a:solidFill>
                <a:latin typeface="Times New Roman" panose="02020603050405020304" pitchFamily="18" charset="0"/>
                <a:cs typeface="Times New Roman" panose="02020603050405020304" pitchFamily="18" charset="0"/>
              </a:rPr>
              <a:t>VISUALIZATIONS</a:t>
            </a:r>
          </a:p>
        </p:txBody>
      </p:sp>
    </p:spTree>
    <p:extLst>
      <p:ext uri="{BB962C8B-B14F-4D97-AF65-F5344CB8AC3E}">
        <p14:creationId xmlns:p14="http://schemas.microsoft.com/office/powerpoint/2010/main" val="183700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2B962A-DF0F-C2C4-71F7-6C6A3AD64C4F}"/>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Accuracy of </a:t>
            </a:r>
            <a:r>
              <a:rPr lang="en-US" sz="4000" i="1">
                <a:solidFill>
                  <a:srgbClr val="FFFFFF"/>
                </a:solidFill>
                <a:latin typeface="Times New Roman" panose="02020603050405020304" pitchFamily="18" charset="0"/>
                <a:cs typeface="Times New Roman" panose="02020603050405020304" pitchFamily="18" charset="0"/>
              </a:rPr>
              <a:t>SVM - III</a:t>
            </a:r>
            <a:endParaRPr lang="en-US" sz="4000">
              <a:solidFill>
                <a:srgbClr val="FFFFFF"/>
              </a:solidFill>
            </a:endParaRPr>
          </a:p>
        </p:txBody>
      </p:sp>
      <p:sp>
        <p:nvSpPr>
          <p:cNvPr id="3" name="Content Placeholder 2">
            <a:extLst>
              <a:ext uri="{FF2B5EF4-FFF2-40B4-BE49-F238E27FC236}">
                <a16:creationId xmlns:a16="http://schemas.microsoft.com/office/drawing/2014/main" id="{05C3C52F-6420-86FB-FFA0-D9EFB879170E}"/>
              </a:ext>
            </a:extLst>
          </p:cNvPr>
          <p:cNvSpPr>
            <a:spLocks noGrp="1"/>
          </p:cNvSpPr>
          <p:nvPr>
            <p:ph idx="1"/>
          </p:nvPr>
        </p:nvSpPr>
        <p:spPr>
          <a:xfrm>
            <a:off x="4810259" y="649480"/>
            <a:ext cx="6555347" cy="5546047"/>
          </a:xfrm>
        </p:spPr>
        <p:txBody>
          <a:bodyPr anchor="ctr">
            <a:normAutofit/>
          </a:bodyPr>
          <a:lstStyle/>
          <a:p>
            <a:endParaRPr lang="en-US" sz="2000"/>
          </a:p>
        </p:txBody>
      </p:sp>
    </p:spTree>
    <p:extLst>
      <p:ext uri="{BB962C8B-B14F-4D97-AF65-F5344CB8AC3E}">
        <p14:creationId xmlns:p14="http://schemas.microsoft.com/office/powerpoint/2010/main" val="2401554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E745E7-F7A1-5319-EEC3-4EC6AC6D0AF7}"/>
              </a:ext>
            </a:extLst>
          </p:cNvPr>
          <p:cNvSpPr>
            <a:spLocks noGrp="1"/>
          </p:cNvSpPr>
          <p:nvPr>
            <p:ph type="title"/>
          </p:nvPr>
        </p:nvSpPr>
        <p:spPr>
          <a:xfrm>
            <a:off x="1136397" y="502020"/>
            <a:ext cx="5323715" cy="1642970"/>
          </a:xfrm>
        </p:spPr>
        <p:txBody>
          <a:bodyPr vert="horz" lIns="91440" tIns="45720" rIns="91440" bIns="45720" rtlCol="0" anchor="b">
            <a:normAutofit/>
          </a:bodyPr>
          <a:lstStyle/>
          <a:p>
            <a:r>
              <a:rPr lang="en-US" sz="4000" b="1" i="1" kern="1200">
                <a:solidFill>
                  <a:schemeClr val="tx1"/>
                </a:solidFill>
                <a:latin typeface="+mj-lt"/>
                <a:ea typeface="+mj-ea"/>
                <a:cs typeface="+mj-cs"/>
              </a:rPr>
              <a:t>SVM - IV</a:t>
            </a:r>
            <a:endParaRPr lang="en-US" sz="4000" kern="1200">
              <a:solidFill>
                <a:schemeClr val="tx1"/>
              </a:solidFill>
              <a:latin typeface="+mj-lt"/>
              <a:ea typeface="+mj-ea"/>
              <a:cs typeface="+mj-cs"/>
            </a:endParaRPr>
          </a:p>
        </p:txBody>
      </p:sp>
      <p:sp>
        <p:nvSpPr>
          <p:cNvPr id="7" name="TextBox 6">
            <a:extLst>
              <a:ext uri="{FF2B5EF4-FFF2-40B4-BE49-F238E27FC236}">
                <a16:creationId xmlns:a16="http://schemas.microsoft.com/office/drawing/2014/main" id="{D4DCDF18-B2DA-BCBE-A3AF-0C3A5B1CE5DC}"/>
              </a:ext>
            </a:extLst>
          </p:cNvPr>
          <p:cNvSpPr txBox="1"/>
          <p:nvPr/>
        </p:nvSpPr>
        <p:spPr>
          <a:xfrm>
            <a:off x="1144923" y="2405894"/>
            <a:ext cx="5315189" cy="3535083"/>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a:t>We trained an SVM model on a heart failure dataset with multiple   independant variables, age, ejection_fraction, serum_creatinine and time to predict the Death event. This enabled us to create a model with multiple x-variables and Death event as the y-variable, and then assess its accuracy by predicting death events on the testing dataset.</a:t>
            </a:r>
          </a:p>
        </p:txBody>
      </p:sp>
      <p:sp>
        <p:nvSpPr>
          <p:cNvPr id="14" name="Rectangle 13">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a:extLst>
              <a:ext uri="{FF2B5EF4-FFF2-40B4-BE49-F238E27FC236}">
                <a16:creationId xmlns:a16="http://schemas.microsoft.com/office/drawing/2014/main" id="{6BA7AB0A-630C-EC7C-4605-A17156BB993A}"/>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 r="33963"/>
          <a:stretch/>
        </p:blipFill>
        <p:spPr bwMode="auto">
          <a:xfrm>
            <a:off x="7075967" y="1660808"/>
            <a:ext cx="4170530" cy="3568276"/>
          </a:xfrm>
          <a:prstGeom prst="rect">
            <a:avLst/>
          </a:prstGeom>
          <a:noFill/>
        </p:spPr>
      </p:pic>
    </p:spTree>
    <p:extLst>
      <p:ext uri="{BB962C8B-B14F-4D97-AF65-F5344CB8AC3E}">
        <p14:creationId xmlns:p14="http://schemas.microsoft.com/office/powerpoint/2010/main" val="3818132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A8C01F7-5DD9-0DA5-925B-5923F8FB784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i="1" kern="1200">
                <a:solidFill>
                  <a:srgbClr val="FFFFFF"/>
                </a:solidFill>
                <a:latin typeface="+mj-lt"/>
                <a:ea typeface="+mj-ea"/>
                <a:cs typeface="+mj-cs"/>
              </a:rPr>
              <a:t>SVM - IV</a:t>
            </a:r>
            <a:endParaRPr lang="en-US" sz="4000" kern="1200">
              <a:solidFill>
                <a:srgbClr val="FFFFFF"/>
              </a:solidFill>
              <a:latin typeface="+mj-lt"/>
              <a:ea typeface="+mj-ea"/>
              <a:cs typeface="+mj-cs"/>
            </a:endParaRPr>
          </a:p>
        </p:txBody>
      </p:sp>
      <p:pic>
        <p:nvPicPr>
          <p:cNvPr id="4" name="Content Placeholder 3">
            <a:extLst>
              <a:ext uri="{FF2B5EF4-FFF2-40B4-BE49-F238E27FC236}">
                <a16:creationId xmlns:a16="http://schemas.microsoft.com/office/drawing/2014/main" id="{DDD744D1-F986-1341-7D34-538BA6E125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502428" y="1189018"/>
            <a:ext cx="7225748" cy="4479963"/>
          </a:xfrm>
          <a:prstGeom prst="rect">
            <a:avLst/>
          </a:prstGeom>
          <a:noFill/>
        </p:spPr>
      </p:pic>
    </p:spTree>
    <p:extLst>
      <p:ext uri="{BB962C8B-B14F-4D97-AF65-F5344CB8AC3E}">
        <p14:creationId xmlns:p14="http://schemas.microsoft.com/office/powerpoint/2010/main" val="3872569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CDFF0-36ED-E7D4-F4A3-CF2BAB58259A}"/>
              </a:ext>
            </a:extLst>
          </p:cNvPr>
          <p:cNvSpPr>
            <a:spLocks noGrp="1"/>
          </p:cNvSpPr>
          <p:nvPr>
            <p:ph type="title"/>
          </p:nvPr>
        </p:nvSpPr>
        <p:spPr>
          <a:xfrm>
            <a:off x="466722" y="586855"/>
            <a:ext cx="3201366" cy="3387497"/>
          </a:xfrm>
        </p:spPr>
        <p:txBody>
          <a:bodyPr anchor="b">
            <a:normAutofit/>
          </a:bodyPr>
          <a:lstStyle/>
          <a:p>
            <a:pPr algn="r"/>
            <a:r>
              <a:rPr lang="en-US" sz="4000" i="1">
                <a:solidFill>
                  <a:srgbClr val="FFFFFF"/>
                </a:solidFill>
                <a:latin typeface="Times New Roman" panose="02020603050405020304" pitchFamily="18" charset="0"/>
                <a:cs typeface="Times New Roman" panose="02020603050405020304" pitchFamily="18" charset="0"/>
              </a:rPr>
              <a:t>Accuracy of SVM - IV</a:t>
            </a:r>
            <a:endParaRPr lang="en-US" sz="4000">
              <a:solidFill>
                <a:srgbClr val="FFFFFF"/>
              </a:solidFill>
            </a:endParaRPr>
          </a:p>
        </p:txBody>
      </p:sp>
      <p:sp>
        <p:nvSpPr>
          <p:cNvPr id="3" name="Content Placeholder 2">
            <a:extLst>
              <a:ext uri="{FF2B5EF4-FFF2-40B4-BE49-F238E27FC236}">
                <a16:creationId xmlns:a16="http://schemas.microsoft.com/office/drawing/2014/main" id="{56E1F329-9771-0C9E-4426-4D75E5A67D31}"/>
              </a:ext>
            </a:extLst>
          </p:cNvPr>
          <p:cNvSpPr>
            <a:spLocks noGrp="1"/>
          </p:cNvSpPr>
          <p:nvPr>
            <p:ph idx="1"/>
          </p:nvPr>
        </p:nvSpPr>
        <p:spPr>
          <a:xfrm>
            <a:off x="4810259" y="649480"/>
            <a:ext cx="6555347" cy="5546047"/>
          </a:xfrm>
        </p:spPr>
        <p:txBody>
          <a:bodyPr anchor="ctr">
            <a:normAutofit/>
          </a:bodyPr>
          <a:lstStyle/>
          <a:p>
            <a:endParaRPr lang="en-US" sz="2000"/>
          </a:p>
        </p:txBody>
      </p:sp>
    </p:spTree>
    <p:extLst>
      <p:ext uri="{BB962C8B-B14F-4D97-AF65-F5344CB8AC3E}">
        <p14:creationId xmlns:p14="http://schemas.microsoft.com/office/powerpoint/2010/main" val="2785197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C46A3A-D2C8-E5A3-CD37-117B720E618A}"/>
              </a:ext>
            </a:extLst>
          </p:cNvPr>
          <p:cNvSpPr>
            <a:spLocks noGrp="1"/>
          </p:cNvSpPr>
          <p:nvPr>
            <p:ph type="title"/>
          </p:nvPr>
        </p:nvSpPr>
        <p:spPr>
          <a:xfrm>
            <a:off x="6482328" y="446048"/>
            <a:ext cx="5229807" cy="758283"/>
          </a:xfrm>
          <a:noFill/>
        </p:spPr>
        <p:txBody>
          <a:bodyPr vert="horz" lIns="91440" tIns="45720" rIns="91440" bIns="45720" rtlCol="0" anchor="b">
            <a:normAutofit fontScale="90000"/>
          </a:bodyPr>
          <a:lstStyle/>
          <a:p>
            <a:pPr algn="ctr"/>
            <a:r>
              <a:rPr lang="en-US" b="1" i="1" u="sng" dirty="0">
                <a:latin typeface="Times New Roman" panose="02020603050405020304" pitchFamily="18" charset="0"/>
                <a:cs typeface="Times New Roman" panose="02020603050405020304" pitchFamily="18" charset="0"/>
              </a:rPr>
              <a:t>SUMMARY OF SVM’s</a:t>
            </a:r>
          </a:p>
        </p:txBody>
      </p:sp>
      <p:pic>
        <p:nvPicPr>
          <p:cNvPr id="5" name="Picture 4" descr="Pen placed on top of a signature line">
            <a:extLst>
              <a:ext uri="{FF2B5EF4-FFF2-40B4-BE49-F238E27FC236}">
                <a16:creationId xmlns:a16="http://schemas.microsoft.com/office/drawing/2014/main" id="{1A5B9028-D772-EEF8-439C-9A71A00E143E}"/>
              </a:ext>
            </a:extLst>
          </p:cNvPr>
          <p:cNvPicPr>
            <a:picLocks noChangeAspect="1"/>
          </p:cNvPicPr>
          <p:nvPr/>
        </p:nvPicPr>
        <p:blipFill rotWithShape="1">
          <a:blip r:embed="rId2"/>
          <a:srcRect l="41548" r="-1" b="-1"/>
          <a:stretch/>
        </p:blipFill>
        <p:spPr>
          <a:xfrm>
            <a:off x="1" y="10"/>
            <a:ext cx="6005512" cy="6857990"/>
          </a:xfrm>
          <a:prstGeom prst="rect">
            <a:avLst/>
          </a:prstGeom>
        </p:spPr>
      </p:pic>
    </p:spTree>
    <p:extLst>
      <p:ext uri="{BB962C8B-B14F-4D97-AF65-F5344CB8AC3E}">
        <p14:creationId xmlns:p14="http://schemas.microsoft.com/office/powerpoint/2010/main" val="380001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8" name="Rectangle 17">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41D28F-ADAD-38E3-F960-7F3DD95E89DF}"/>
              </a:ext>
            </a:extLst>
          </p:cNvPr>
          <p:cNvSpPr>
            <a:spLocks noGrp="1"/>
          </p:cNvSpPr>
          <p:nvPr>
            <p:ph type="title"/>
          </p:nvPr>
        </p:nvSpPr>
        <p:spPr>
          <a:xfrm>
            <a:off x="761802" y="727082"/>
            <a:ext cx="4646905" cy="831833"/>
          </a:xfrm>
        </p:spPr>
        <p:txBody>
          <a:bodyPr anchor="ctr">
            <a:normAutofit/>
          </a:bodyPr>
          <a:lstStyle/>
          <a:p>
            <a:r>
              <a:rPr lang="en-US" sz="4000" b="1" i="1" u="sng" dirty="0">
                <a:latin typeface="Times New Roman" panose="02020603050405020304" pitchFamily="18" charset="0"/>
                <a:cs typeface="Times New Roman" panose="02020603050405020304" pitchFamily="18" charset="0"/>
              </a:rPr>
              <a:t>LESSONS LEARNT</a:t>
            </a:r>
          </a:p>
        </p:txBody>
      </p:sp>
      <p:sp>
        <p:nvSpPr>
          <p:cNvPr id="3" name="Content Placeholder 2">
            <a:extLst>
              <a:ext uri="{FF2B5EF4-FFF2-40B4-BE49-F238E27FC236}">
                <a16:creationId xmlns:a16="http://schemas.microsoft.com/office/drawing/2014/main" id="{7DFB6594-533C-C050-12A3-402831289586}"/>
              </a:ext>
            </a:extLst>
          </p:cNvPr>
          <p:cNvSpPr>
            <a:spLocks noGrp="1"/>
          </p:cNvSpPr>
          <p:nvPr>
            <p:ph idx="1"/>
          </p:nvPr>
        </p:nvSpPr>
        <p:spPr>
          <a:xfrm>
            <a:off x="761802" y="1532225"/>
            <a:ext cx="4646904" cy="4857423"/>
          </a:xfrm>
        </p:spPr>
        <p:txBody>
          <a:bodyPr anchor="ctr">
            <a:normAutofit/>
          </a:bodyPr>
          <a:lstStyle/>
          <a:p>
            <a:r>
              <a:rPr lang="en-US" sz="1800" b="0" i="0" dirty="0">
                <a:effectLst/>
                <a:latin typeface="Times New Roman" panose="02020603050405020304" pitchFamily="18" charset="0"/>
                <a:cs typeface="Times New Roman" panose="02020603050405020304" pitchFamily="18" charset="0"/>
              </a:rPr>
              <a:t>Visualizations can be helpful in this specific example</a:t>
            </a:r>
          </a:p>
          <a:p>
            <a:r>
              <a:rPr lang="en-US" sz="1800" b="0" i="0" dirty="0">
                <a:effectLst/>
                <a:latin typeface="Times New Roman" panose="02020603050405020304" pitchFamily="18" charset="0"/>
                <a:cs typeface="Times New Roman" panose="02020603050405020304" pitchFamily="18" charset="0"/>
              </a:rPr>
              <a:t> when exploring the relationships between different variables and the Death event outcome. For instance, visualizations can help identify patterns or trends in the data that may inform feature selection or model interpretation. </a:t>
            </a:r>
          </a:p>
          <a:p>
            <a:r>
              <a:rPr lang="en-US" sz="1800" b="0" i="0" dirty="0">
                <a:effectLst/>
                <a:latin typeface="Times New Roman" panose="02020603050405020304" pitchFamily="18" charset="0"/>
                <a:cs typeface="Times New Roman" panose="02020603050405020304" pitchFamily="18" charset="0"/>
              </a:rPr>
              <a:t>However, visualizations may not be as useful when dealing with high-dimensional data or when the relationships between variables are complex and not easily visualized</a:t>
            </a:r>
            <a:endParaRPr lang="en-US" sz="1800" dirty="0">
              <a:latin typeface="Times New Roman" panose="02020603050405020304" pitchFamily="18" charset="0"/>
              <a:cs typeface="Times New Roman" panose="02020603050405020304" pitchFamily="18" charset="0"/>
            </a:endParaRPr>
          </a:p>
        </p:txBody>
      </p:sp>
      <p:pic>
        <p:nvPicPr>
          <p:cNvPr id="19" name="Picture 18" descr="Magnifying glass showing decling performance">
            <a:extLst>
              <a:ext uri="{FF2B5EF4-FFF2-40B4-BE49-F238E27FC236}">
                <a16:creationId xmlns:a16="http://schemas.microsoft.com/office/drawing/2014/main" id="{EDCCBAE5-2681-1999-BFBA-5D91B385191D}"/>
              </a:ext>
            </a:extLst>
          </p:cNvPr>
          <p:cNvPicPr>
            <a:picLocks noChangeAspect="1"/>
          </p:cNvPicPr>
          <p:nvPr/>
        </p:nvPicPr>
        <p:blipFill rotWithShape="1">
          <a:blip r:embed="rId2"/>
          <a:srcRect l="5018" r="35581" b="-2"/>
          <a:stretch/>
        </p:blipFill>
        <p:spPr>
          <a:xfrm>
            <a:off x="6096000" y="1"/>
            <a:ext cx="6102825" cy="6858000"/>
          </a:xfrm>
          <a:prstGeom prst="rect">
            <a:avLst/>
          </a:prstGeom>
        </p:spPr>
      </p:pic>
    </p:spTree>
    <p:extLst>
      <p:ext uri="{BB962C8B-B14F-4D97-AF65-F5344CB8AC3E}">
        <p14:creationId xmlns:p14="http://schemas.microsoft.com/office/powerpoint/2010/main" val="399022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8C46AA-5B89-71EE-5667-B3E3F9FDAB26}"/>
              </a:ext>
            </a:extLst>
          </p:cNvPr>
          <p:cNvSpPr>
            <a:spLocks noGrp="1"/>
          </p:cNvSpPr>
          <p:nvPr>
            <p:ph type="title"/>
          </p:nvPr>
        </p:nvSpPr>
        <p:spPr>
          <a:xfrm>
            <a:off x="6400800" y="617920"/>
            <a:ext cx="5015613" cy="944136"/>
          </a:xfrm>
        </p:spPr>
        <p:txBody>
          <a:bodyPr anchor="ctr">
            <a:noAutofit/>
          </a:bodyPr>
          <a:lstStyle/>
          <a:p>
            <a:pPr algn="ctr"/>
            <a:r>
              <a:rPr lang="en-US" sz="3200" b="1" i="1" u="sng" dirty="0">
                <a:latin typeface="Times New Roman" panose="02020603050405020304" pitchFamily="18" charset="0"/>
                <a:cs typeface="Times New Roman" panose="02020603050405020304" pitchFamily="18" charset="0"/>
              </a:rPr>
              <a:t>PERCEPTRON OR SVM ? </a:t>
            </a:r>
            <a:endParaRPr lang="en-US" sz="3200" u="sng" dirty="0"/>
          </a:p>
        </p:txBody>
      </p:sp>
      <p:pic>
        <p:nvPicPr>
          <p:cNvPr id="5" name="Picture 4" descr="Light bulb on yellow background with sketched light beams and cord">
            <a:extLst>
              <a:ext uri="{FF2B5EF4-FFF2-40B4-BE49-F238E27FC236}">
                <a16:creationId xmlns:a16="http://schemas.microsoft.com/office/drawing/2014/main" id="{AEE9D5D2-7584-57E9-4E97-05E6B441601C}"/>
              </a:ext>
            </a:extLst>
          </p:cNvPr>
          <p:cNvPicPr>
            <a:picLocks noChangeAspect="1"/>
          </p:cNvPicPr>
          <p:nvPr/>
        </p:nvPicPr>
        <p:blipFill rotWithShape="1">
          <a:blip r:embed="rId2"/>
          <a:srcRect l="44796" r="538"/>
          <a:stretch/>
        </p:blipFill>
        <p:spPr>
          <a:xfrm>
            <a:off x="-1" y="-2"/>
            <a:ext cx="6096001" cy="6858002"/>
          </a:xfrm>
          <a:prstGeom prst="rect">
            <a:avLst/>
          </a:prstGeom>
        </p:spPr>
      </p:pic>
      <p:sp>
        <p:nvSpPr>
          <p:cNvPr id="3" name="Content Placeholder 2">
            <a:extLst>
              <a:ext uri="{FF2B5EF4-FFF2-40B4-BE49-F238E27FC236}">
                <a16:creationId xmlns:a16="http://schemas.microsoft.com/office/drawing/2014/main" id="{1F19AA05-8796-8A87-D347-CD3AF59CFE99}"/>
              </a:ext>
            </a:extLst>
          </p:cNvPr>
          <p:cNvSpPr>
            <a:spLocks noGrp="1"/>
          </p:cNvSpPr>
          <p:nvPr>
            <p:ph idx="1"/>
          </p:nvPr>
        </p:nvSpPr>
        <p:spPr>
          <a:xfrm>
            <a:off x="6400800" y="1562057"/>
            <a:ext cx="5015613" cy="4678024"/>
          </a:xfrm>
        </p:spPr>
        <p:txBody>
          <a:bodyPr anchor="ctr">
            <a:normAutofit/>
          </a:bodyPr>
          <a:lstStyle/>
          <a:p>
            <a:pPr algn="just"/>
            <a:r>
              <a:rPr lang="en-US" sz="2000" b="0" i="0" dirty="0">
                <a:effectLst/>
                <a:latin typeface="Times New Roman" panose="02020603050405020304" pitchFamily="18" charset="0"/>
                <a:cs typeface="Times New Roman" panose="02020603050405020304" pitchFamily="18" charset="0"/>
              </a:rPr>
              <a:t>In this case, both the perceptron and SVM methods showed some success.</a:t>
            </a:r>
          </a:p>
          <a:p>
            <a:pPr algn="just"/>
            <a:r>
              <a:rPr lang="en-US" sz="2000" b="0" i="0" dirty="0">
                <a:effectLst/>
                <a:latin typeface="Times New Roman" panose="02020603050405020304" pitchFamily="18" charset="0"/>
                <a:cs typeface="Times New Roman" panose="02020603050405020304" pitchFamily="18" charset="0"/>
              </a:rPr>
              <a:t> The perceptron, being a basic linear classifier, might struggle with complicated relationships between variables or when the data isn't easily separable in a linear manner. This could result in lower accuracy. </a:t>
            </a:r>
          </a:p>
          <a:p>
            <a:pPr algn="just"/>
            <a:r>
              <a:rPr lang="en-US" sz="2000" b="0" i="0" dirty="0">
                <a:effectLst/>
                <a:latin typeface="Times New Roman" panose="02020603050405020304" pitchFamily="18" charset="0"/>
                <a:cs typeface="Times New Roman" panose="02020603050405020304" pitchFamily="18" charset="0"/>
              </a:rPr>
              <a:t>On the contrary, SVM, especially with kernel tricks, can deal with non-linear relationships and achieve better accuracy. However, SVM might need more computational resources and could overfit if not adjusted correctly.</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7442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E88631-64E1-CBBD-43FC-6CDAED729754}"/>
              </a:ext>
            </a:extLst>
          </p:cNvPr>
          <p:cNvSpPr>
            <a:spLocks noGrp="1"/>
          </p:cNvSpPr>
          <p:nvPr>
            <p:ph type="title"/>
          </p:nvPr>
        </p:nvSpPr>
        <p:spPr>
          <a:xfrm>
            <a:off x="586478" y="2676293"/>
            <a:ext cx="3115265" cy="1403822"/>
          </a:xfrm>
        </p:spPr>
        <p:txBody>
          <a:bodyPr vert="horz" lIns="91440" tIns="45720" rIns="91440" bIns="45720" rtlCol="0" anchor="b">
            <a:normAutofit/>
          </a:bodyPr>
          <a:lstStyle/>
          <a:p>
            <a:pPr algn="ctr"/>
            <a:r>
              <a:rPr lang="en-US" sz="4000" b="1" i="1" kern="1200" dirty="0">
                <a:solidFill>
                  <a:srgbClr val="FFFFFF"/>
                </a:solidFill>
                <a:latin typeface="Times New Roman" panose="02020603050405020304" pitchFamily="18" charset="0"/>
                <a:cs typeface="Times New Roman" panose="02020603050405020304" pitchFamily="18" charset="0"/>
              </a:rPr>
              <a:t>Other Techniques </a:t>
            </a:r>
          </a:p>
        </p:txBody>
      </p:sp>
      <p:graphicFrame>
        <p:nvGraphicFramePr>
          <p:cNvPr id="5" name="TextBox 2">
            <a:extLst>
              <a:ext uri="{FF2B5EF4-FFF2-40B4-BE49-F238E27FC236}">
                <a16:creationId xmlns:a16="http://schemas.microsoft.com/office/drawing/2014/main" id="{7AA53E21-D5B1-0A61-B5A2-698D9CC09495}"/>
              </a:ext>
            </a:extLst>
          </p:cNvPr>
          <p:cNvGraphicFramePr/>
          <p:nvPr>
            <p:extLst>
              <p:ext uri="{D42A27DB-BD31-4B8C-83A1-F6EECF244321}">
                <p14:modId xmlns:p14="http://schemas.microsoft.com/office/powerpoint/2010/main" val="394298168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34286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4E68339-1B90-44F9-BCC4-4600A6E24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F1F5D9-0C12-3EAE-5DCC-56318A6C53FB}"/>
              </a:ext>
            </a:extLst>
          </p:cNvPr>
          <p:cNvSpPr>
            <a:spLocks noGrp="1"/>
          </p:cNvSpPr>
          <p:nvPr>
            <p:ph type="title"/>
          </p:nvPr>
        </p:nvSpPr>
        <p:spPr>
          <a:xfrm>
            <a:off x="1525712" y="2400475"/>
            <a:ext cx="9142288" cy="2068222"/>
          </a:xfrm>
        </p:spPr>
        <p:txBody>
          <a:bodyPr vert="horz" lIns="91440" tIns="45720" rIns="91440" bIns="45720" rtlCol="0" anchor="b">
            <a:normAutofit/>
          </a:bodyPr>
          <a:lstStyle/>
          <a:p>
            <a:pPr algn="ctr"/>
            <a:r>
              <a:rPr lang="en-US" sz="5200" b="1" i="1" kern="1200" dirty="0">
                <a:solidFill>
                  <a:schemeClr val="tx1"/>
                </a:solidFill>
                <a:latin typeface="+mj-lt"/>
                <a:ea typeface="+mj-ea"/>
                <a:cs typeface="+mj-cs"/>
              </a:rPr>
              <a:t>THANK YOU</a:t>
            </a:r>
          </a:p>
        </p:txBody>
      </p:sp>
      <p:pic>
        <p:nvPicPr>
          <p:cNvPr id="6" name="Graphic 5" descr="Smiling Face with No Fill">
            <a:extLst>
              <a:ext uri="{FF2B5EF4-FFF2-40B4-BE49-F238E27FC236}">
                <a16:creationId xmlns:a16="http://schemas.microsoft.com/office/drawing/2014/main" id="{6C2DCE25-0991-2D1B-7634-1B85444705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58070" y="1133637"/>
            <a:ext cx="1075860" cy="1075860"/>
          </a:xfrm>
          <a:prstGeom prst="rect">
            <a:avLst/>
          </a:prstGeom>
        </p:spPr>
      </p:pic>
    </p:spTree>
    <p:extLst>
      <p:ext uri="{BB962C8B-B14F-4D97-AF65-F5344CB8AC3E}">
        <p14:creationId xmlns:p14="http://schemas.microsoft.com/office/powerpoint/2010/main" val="3050914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ollage of purple and white lines&#10;&#10;Description automatically generated">
            <a:extLst>
              <a:ext uri="{FF2B5EF4-FFF2-40B4-BE49-F238E27FC236}">
                <a16:creationId xmlns:a16="http://schemas.microsoft.com/office/drawing/2014/main" id="{12F3E9A5-426A-AC87-9B6C-034BCCF5A984}"/>
              </a:ext>
            </a:extLst>
          </p:cNvPr>
          <p:cNvPicPr>
            <a:picLocks noChangeAspect="1"/>
          </p:cNvPicPr>
          <p:nvPr/>
        </p:nvPicPr>
        <p:blipFill>
          <a:blip r:embed="rId2"/>
          <a:stretch>
            <a:fillRect/>
          </a:stretch>
        </p:blipFill>
        <p:spPr>
          <a:xfrm>
            <a:off x="669235" y="1939056"/>
            <a:ext cx="6221895" cy="2986509"/>
          </a:xfrm>
          <a:prstGeom prst="rect">
            <a:avLst/>
          </a:prstGeom>
        </p:spPr>
      </p:pic>
      <p:cxnSp>
        <p:nvCxnSpPr>
          <p:cNvPr id="23" name="Straight Connector 22">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DFBAC78-D94A-8790-6118-511552884D65}"/>
              </a:ext>
            </a:extLst>
          </p:cNvPr>
          <p:cNvSpPr txBox="1"/>
          <p:nvPr/>
        </p:nvSpPr>
        <p:spPr>
          <a:xfrm>
            <a:off x="8153400" y="2543364"/>
            <a:ext cx="3434180" cy="3599019"/>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a:t>The scatterplot matrix depicts the overall view of relationship between all the continuous variables and the dependent variable(DEATH EVENT).</a:t>
            </a:r>
          </a:p>
          <a:p>
            <a:pPr indent="-228600">
              <a:lnSpc>
                <a:spcPct val="90000"/>
              </a:lnSpc>
              <a:spcAft>
                <a:spcPts val="600"/>
              </a:spcAft>
              <a:buFont typeface="Arial" panose="020B0604020202020204" pitchFamily="34" charset="0"/>
              <a:buChar char="•"/>
            </a:pPr>
            <a:endParaRPr lang="en-US" sz="2000"/>
          </a:p>
        </p:txBody>
      </p:sp>
    </p:spTree>
    <p:extLst>
      <p:ext uri="{BB962C8B-B14F-4D97-AF65-F5344CB8AC3E}">
        <p14:creationId xmlns:p14="http://schemas.microsoft.com/office/powerpoint/2010/main" val="2777177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44B913-3ECC-1C02-3F50-6B2E68DB676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Correlation</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B40DEB1B-D4A3-2E73-BDB6-9529F80F74DB}"/>
              </a:ext>
            </a:extLst>
          </p:cNvPr>
          <p:cNvPicPr>
            <a:picLocks noGrp="1" noChangeAspect="1"/>
          </p:cNvPicPr>
          <p:nvPr>
            <p:ph idx="1"/>
          </p:nvPr>
        </p:nvPicPr>
        <p:blipFill>
          <a:blip r:embed="rId2"/>
          <a:stretch>
            <a:fillRect/>
          </a:stretch>
        </p:blipFill>
        <p:spPr>
          <a:xfrm>
            <a:off x="4654296" y="854095"/>
            <a:ext cx="7214616" cy="5122377"/>
          </a:xfrm>
          <a:prstGeom prst="rect">
            <a:avLst/>
          </a:prstGeom>
        </p:spPr>
      </p:pic>
    </p:spTree>
    <p:extLst>
      <p:ext uri="{BB962C8B-B14F-4D97-AF65-F5344CB8AC3E}">
        <p14:creationId xmlns:p14="http://schemas.microsoft.com/office/powerpoint/2010/main" val="2302926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descr="A graph showing age and time&#10;&#10;Description automatically generated">
            <a:extLst>
              <a:ext uri="{FF2B5EF4-FFF2-40B4-BE49-F238E27FC236}">
                <a16:creationId xmlns:a16="http://schemas.microsoft.com/office/drawing/2014/main" id="{1EE3BD5C-4173-EF09-CCC1-2596864D3F1A}"/>
              </a:ext>
            </a:extLst>
          </p:cNvPr>
          <p:cNvPicPr>
            <a:picLocks noChangeAspect="1"/>
          </p:cNvPicPr>
          <p:nvPr/>
        </p:nvPicPr>
        <p:blipFill>
          <a:blip r:embed="rId2"/>
          <a:stretch>
            <a:fillRect/>
          </a:stretch>
        </p:blipFill>
        <p:spPr>
          <a:xfrm>
            <a:off x="669235" y="1503524"/>
            <a:ext cx="6221895" cy="3857574"/>
          </a:xfrm>
          <a:prstGeom prst="rect">
            <a:avLst/>
          </a:prstGeom>
        </p:spPr>
      </p:pic>
      <p:cxnSp>
        <p:nvCxnSpPr>
          <p:cNvPr id="21" name="Straight Connector 20">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8AB19687-8250-E6BB-C8EF-30617A63E301}"/>
              </a:ext>
            </a:extLst>
          </p:cNvPr>
          <p:cNvSpPr>
            <a:spLocks noGrp="1"/>
          </p:cNvSpPr>
          <p:nvPr>
            <p:ph idx="1"/>
          </p:nvPr>
        </p:nvSpPr>
        <p:spPr>
          <a:xfrm>
            <a:off x="8153400" y="2543364"/>
            <a:ext cx="3434180" cy="3599019"/>
          </a:xfrm>
        </p:spPr>
        <p:txBody>
          <a:bodyPr>
            <a:normAutofit/>
          </a:bodyPr>
          <a:lstStyle/>
          <a:p>
            <a:r>
              <a:rPr lang="en-US" sz="2000"/>
              <a:t>This is a scatter plot graphing the relationship between two variables: 'Age' on the x-axis and 'Follow-up Time (days)' on the y-axis.</a:t>
            </a:r>
          </a:p>
          <a:p>
            <a:r>
              <a:rPr lang="en-US" sz="2000"/>
              <a:t>jdd</a:t>
            </a:r>
          </a:p>
        </p:txBody>
      </p:sp>
    </p:spTree>
    <p:extLst>
      <p:ext uri="{BB962C8B-B14F-4D97-AF65-F5344CB8AC3E}">
        <p14:creationId xmlns:p14="http://schemas.microsoft.com/office/powerpoint/2010/main" val="3402917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descr="A graph showing creatine and serum&#10;&#10;Description automatically generated">
            <a:extLst>
              <a:ext uri="{FF2B5EF4-FFF2-40B4-BE49-F238E27FC236}">
                <a16:creationId xmlns:a16="http://schemas.microsoft.com/office/drawing/2014/main" id="{1A15CB58-C7A7-BED5-1E0F-1BC42C2693ED}"/>
              </a:ext>
            </a:extLst>
          </p:cNvPr>
          <p:cNvPicPr>
            <a:picLocks noChangeAspect="1"/>
          </p:cNvPicPr>
          <p:nvPr/>
        </p:nvPicPr>
        <p:blipFill>
          <a:blip r:embed="rId2"/>
          <a:stretch>
            <a:fillRect/>
          </a:stretch>
        </p:blipFill>
        <p:spPr>
          <a:xfrm>
            <a:off x="669235" y="1503524"/>
            <a:ext cx="6221895" cy="3857574"/>
          </a:xfrm>
          <a:prstGeom prst="rect">
            <a:avLst/>
          </a:prstGeom>
        </p:spPr>
      </p:pic>
      <p:cxnSp>
        <p:nvCxnSpPr>
          <p:cNvPr id="21" name="Straight Connector 20">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5A8A4F3E-F828-E545-4FAD-89A569FFACEA}"/>
              </a:ext>
            </a:extLst>
          </p:cNvPr>
          <p:cNvSpPr>
            <a:spLocks noGrp="1"/>
          </p:cNvSpPr>
          <p:nvPr>
            <p:ph idx="1"/>
          </p:nvPr>
        </p:nvSpPr>
        <p:spPr>
          <a:xfrm>
            <a:off x="8153400" y="2543364"/>
            <a:ext cx="3434180" cy="3599019"/>
          </a:xfrm>
        </p:spPr>
        <p:txBody>
          <a:bodyPr>
            <a:normAutofit/>
          </a:bodyPr>
          <a:lstStyle/>
          <a:p>
            <a:r>
              <a:rPr lang="en-US" sz="2000" dirty="0"/>
              <a:t>This graph is a scatter plot displaying the relationship between 'Serum Creatinine' levels on the x-axis and 'Serum Sodium' levels on the y-axis.</a:t>
            </a:r>
          </a:p>
          <a:p>
            <a:r>
              <a:rPr lang="en-US" sz="2000" dirty="0" err="1"/>
              <a:t>fff</a:t>
            </a:r>
            <a:endParaRPr lang="en-US" sz="2000" dirty="0"/>
          </a:p>
        </p:txBody>
      </p:sp>
    </p:spTree>
    <p:extLst>
      <p:ext uri="{BB962C8B-B14F-4D97-AF65-F5344CB8AC3E}">
        <p14:creationId xmlns:p14="http://schemas.microsoft.com/office/powerpoint/2010/main" val="1870037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aph showing a number of tablets&#10;&#10;Description automatically generated">
            <a:extLst>
              <a:ext uri="{FF2B5EF4-FFF2-40B4-BE49-F238E27FC236}">
                <a16:creationId xmlns:a16="http://schemas.microsoft.com/office/drawing/2014/main" id="{978ADD89-15C2-1CDE-3D6D-A22889D696A0}"/>
              </a:ext>
            </a:extLst>
          </p:cNvPr>
          <p:cNvPicPr>
            <a:picLocks noChangeAspect="1"/>
          </p:cNvPicPr>
          <p:nvPr/>
        </p:nvPicPr>
        <p:blipFill rotWithShape="1">
          <a:blip r:embed="rId2"/>
          <a:srcRect t="11735"/>
          <a:stretch/>
        </p:blipFill>
        <p:spPr>
          <a:xfrm>
            <a:off x="669235" y="1729867"/>
            <a:ext cx="6221895" cy="3404888"/>
          </a:xfrm>
          <a:prstGeom prst="rect">
            <a:avLst/>
          </a:prstGeom>
        </p:spPr>
      </p:pic>
      <p:cxnSp>
        <p:nvCxnSpPr>
          <p:cNvPr id="30" name="Straight Connector 29">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5A8A4F3E-F828-E545-4FAD-89A569FFACEA}"/>
              </a:ext>
            </a:extLst>
          </p:cNvPr>
          <p:cNvSpPr>
            <a:spLocks noGrp="1"/>
          </p:cNvSpPr>
          <p:nvPr>
            <p:ph idx="1"/>
          </p:nvPr>
        </p:nvSpPr>
        <p:spPr>
          <a:xfrm>
            <a:off x="8153400" y="2543364"/>
            <a:ext cx="3434180" cy="3599019"/>
          </a:xfrm>
        </p:spPr>
        <p:txBody>
          <a:bodyPr>
            <a:normAutofit/>
          </a:bodyPr>
          <a:lstStyle/>
          <a:p>
            <a:r>
              <a:rPr lang="en-US" sz="2000" dirty="0"/>
              <a:t>This graph is a scatter plot displaying the relationship between ‘Platelets’ on the x-axis and 'Serum Creatinine ' on the y-axis.</a:t>
            </a:r>
          </a:p>
          <a:p>
            <a:endParaRPr lang="en-US" sz="2000"/>
          </a:p>
        </p:txBody>
      </p:sp>
    </p:spTree>
    <p:extLst>
      <p:ext uri="{BB962C8B-B14F-4D97-AF65-F5344CB8AC3E}">
        <p14:creationId xmlns:p14="http://schemas.microsoft.com/office/powerpoint/2010/main" val="521825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showing the number of years&#10;&#10;Description automatically generated with medium confidence">
            <a:extLst>
              <a:ext uri="{FF2B5EF4-FFF2-40B4-BE49-F238E27FC236}">
                <a16:creationId xmlns:a16="http://schemas.microsoft.com/office/drawing/2014/main" id="{52A3609B-5773-BFB5-7948-EAB1BDFBD794}"/>
              </a:ext>
            </a:extLst>
          </p:cNvPr>
          <p:cNvPicPr>
            <a:picLocks noChangeAspect="1"/>
          </p:cNvPicPr>
          <p:nvPr/>
        </p:nvPicPr>
        <p:blipFill rotWithShape="1">
          <a:blip r:embed="rId2"/>
          <a:srcRect t="10865" b="870"/>
          <a:stretch/>
        </p:blipFill>
        <p:spPr>
          <a:xfrm>
            <a:off x="669235" y="1729867"/>
            <a:ext cx="6221895" cy="3404887"/>
          </a:xfrm>
          <a:prstGeom prst="rect">
            <a:avLst/>
          </a:prstGeom>
        </p:spPr>
      </p:pic>
      <p:cxnSp>
        <p:nvCxnSpPr>
          <p:cNvPr id="39" name="Straight Connector 38">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5A8A4F3E-F828-E545-4FAD-89A569FFACEA}"/>
              </a:ext>
            </a:extLst>
          </p:cNvPr>
          <p:cNvSpPr>
            <a:spLocks noGrp="1"/>
          </p:cNvSpPr>
          <p:nvPr>
            <p:ph idx="1"/>
          </p:nvPr>
        </p:nvSpPr>
        <p:spPr>
          <a:xfrm>
            <a:off x="8153400" y="2543364"/>
            <a:ext cx="3434180" cy="3599019"/>
          </a:xfrm>
        </p:spPr>
        <p:txBody>
          <a:bodyPr>
            <a:normAutofit/>
          </a:bodyPr>
          <a:lstStyle/>
          <a:p>
            <a:r>
              <a:rPr lang="en-US" sz="2000" dirty="0"/>
              <a:t>This graph is a scatter plot displaying the relationship between ‘Age’ on the x-axis and ‘Ejection Fraction' on the y-axis.</a:t>
            </a:r>
          </a:p>
          <a:p>
            <a:endParaRPr lang="en-US" sz="2000"/>
          </a:p>
        </p:txBody>
      </p:sp>
    </p:spTree>
    <p:extLst>
      <p:ext uri="{BB962C8B-B14F-4D97-AF65-F5344CB8AC3E}">
        <p14:creationId xmlns:p14="http://schemas.microsoft.com/office/powerpoint/2010/main" val="2183679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416</TotalTime>
  <Words>1168</Words>
  <Application>Microsoft Macintosh PowerPoint</Application>
  <PresentationFormat>Widescreen</PresentationFormat>
  <Paragraphs>84</Paragraphs>
  <Slides>38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Times New Roman</vt:lpstr>
      <vt:lpstr>Office Theme</vt:lpstr>
      <vt:lpstr>BUA 751: Machine Learning for Business  Homework 1: Medical Analysis</vt:lpstr>
      <vt:lpstr>DATASET – HEART FAILURE</vt:lpstr>
      <vt:lpstr>VISUALIZATIONS</vt:lpstr>
      <vt:lpstr>PowerPoint Presentation</vt:lpstr>
      <vt:lpstr>Correlation</vt:lpstr>
      <vt:lpstr>PowerPoint Presentation</vt:lpstr>
      <vt:lpstr>PowerPoint Presentation</vt:lpstr>
      <vt:lpstr>PowerPoint Presentation</vt:lpstr>
      <vt:lpstr>PowerPoint Presentation</vt:lpstr>
      <vt:lpstr>PERCEPTRONS</vt:lpstr>
      <vt:lpstr>PERCEPTRONS</vt:lpstr>
      <vt:lpstr>PERCEPTRON - I</vt:lpstr>
      <vt:lpstr>PERCEPTRON - I</vt:lpstr>
      <vt:lpstr>PERCEPTRON - II</vt:lpstr>
      <vt:lpstr>PERCEPTRON - II</vt:lpstr>
      <vt:lpstr>PERCEPTRON - III</vt:lpstr>
      <vt:lpstr>PERCEPTRON - III</vt:lpstr>
      <vt:lpstr>PERCEPTRON - IV</vt:lpstr>
      <vt:lpstr>PERCEPTRON - IV</vt:lpstr>
      <vt:lpstr>SUMMARY OF PERCEPTRONS</vt:lpstr>
      <vt:lpstr>Support Vector Machines</vt:lpstr>
      <vt:lpstr>SVM - I</vt:lpstr>
      <vt:lpstr>SVM - I</vt:lpstr>
      <vt:lpstr>Accuracy of SVM - I </vt:lpstr>
      <vt:lpstr>SVM - II</vt:lpstr>
      <vt:lpstr>SVM - II</vt:lpstr>
      <vt:lpstr>Accuracy of SVM - II</vt:lpstr>
      <vt:lpstr>SVM - III</vt:lpstr>
      <vt:lpstr>SVM - III</vt:lpstr>
      <vt:lpstr>Accuracy of SVM - III</vt:lpstr>
      <vt:lpstr>SVM - IV</vt:lpstr>
      <vt:lpstr>SVM - IV</vt:lpstr>
      <vt:lpstr>Accuracy of SVM - IV</vt:lpstr>
      <vt:lpstr>SUMMARY OF SVM’s</vt:lpstr>
      <vt:lpstr>LESSONS LEARNT</vt:lpstr>
      <vt:lpstr>PERCEPTRON OR SVM ? </vt:lpstr>
      <vt:lpstr>Other Techniques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BUA 751: Machine Learning for Business</dc:title>
  <dc:creator>Rishi Siddanth Yaga</dc:creator>
  <cp:lastModifiedBy>Rishi Siddanth Yaga</cp:lastModifiedBy>
  <cp:revision>32</cp:revision>
  <dcterms:created xsi:type="dcterms:W3CDTF">2024-02-19T03:04:05Z</dcterms:created>
  <dcterms:modified xsi:type="dcterms:W3CDTF">2024-02-19T17:00:02Z</dcterms:modified>
</cp:coreProperties>
</file>